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 autoCompressPictures="0">
  <p:sldMasterIdLst>
    <p:sldMasterId id="2147483867" r:id="rId4"/>
    <p:sldMasterId id="2147483884" r:id="rId5"/>
    <p:sldMasterId id="2147483886" r:id="rId6"/>
  </p:sldMasterIdLst>
  <p:notesMasterIdLst>
    <p:notesMasterId r:id="rId17"/>
  </p:notesMasterIdLst>
  <p:handoutMasterIdLst>
    <p:handoutMasterId r:id="rId18"/>
  </p:handoutMasterIdLst>
  <p:sldIdLst>
    <p:sldId id="392" r:id="rId7"/>
    <p:sldId id="393" r:id="rId8"/>
    <p:sldId id="331" r:id="rId9"/>
    <p:sldId id="401" r:id="rId10"/>
    <p:sldId id="400" r:id="rId11"/>
    <p:sldId id="412" r:id="rId12"/>
    <p:sldId id="414" r:id="rId13"/>
    <p:sldId id="416" r:id="rId14"/>
    <p:sldId id="410" r:id="rId15"/>
    <p:sldId id="391" r:id="rId16"/>
  </p:sldIdLst>
  <p:sldSz cx="9144000" cy="5143500" type="screen16x9"/>
  <p:notesSz cx="6797675" cy="9926638"/>
  <p:defaultTextStyle>
    <a:lvl1pPr marL="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örfattare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636A"/>
    <a:srgbClr val="3F444D"/>
    <a:srgbClr val="5F7286"/>
    <a:srgbClr val="C4725E"/>
    <a:srgbClr val="CBBCAD"/>
    <a:srgbClr val="61636A"/>
    <a:srgbClr val="667D76"/>
    <a:srgbClr val="8D9A9E"/>
    <a:srgbClr val="B4A795"/>
    <a:srgbClr val="E6C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81159" autoAdjust="0"/>
  </p:normalViewPr>
  <p:slideViewPr>
    <p:cSldViewPr snapToGrid="0">
      <p:cViewPr varScale="1">
        <p:scale>
          <a:sx n="111" d="100"/>
          <a:sy n="111" d="100"/>
        </p:scale>
        <p:origin x="900" y="96"/>
      </p:cViewPr>
      <p:guideLst>
        <p:guide orient="horz" pos="1620"/>
        <p:guide pos="2880"/>
        <p:guide pos="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392" y="21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6D975-CD5B-1244-855C-A61E8638005C}" type="datetimeFigureOut">
              <a:rPr lang="sv-SE" smtClean="0">
                <a:latin typeface="Arial" panose="020B0604020202020204" pitchFamily="34" charset="0"/>
              </a:rPr>
              <a:t>2020-11-16</a:t>
            </a:fld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>
              <a:latin typeface="Arial" panose="020B0604020202020204" pitchFamily="34" charset="0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60D96-DDE8-3D49-9859-29B316CD2D64}" type="slidenum">
              <a:rPr lang="sv-SE" smtClean="0">
                <a:latin typeface="Arial" panose="020B0604020202020204" pitchFamily="34" charset="0"/>
              </a:rPr>
              <a:t>‹#›</a:t>
            </a:fld>
            <a:endParaRPr lang="sv-S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4212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A8ADFD5B-A66C-449C-B6E8-FB716D07777D}" type="datetimeFigureOut">
              <a:rPr lang="sv-SE" smtClean="0"/>
              <a:pPr/>
              <a:t>2020-11-16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sv-SE" dirty="0"/>
              <a:t>Klicka för att ändra formatet för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sv-SE" sz="1200">
                <a:latin typeface="Arial" panose="020B0604020202020204" pitchFamily="34" charset="0"/>
              </a:defRPr>
            </a:lvl1pPr>
            <a:extLst/>
          </a:lstStyle>
          <a:p>
            <a:fld id="{CA5D3BF3-D352-46FC-8343-31F56E6730E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85601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latinLnBrk="0">
      <a:defRPr lang="sv-SE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sv-SE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986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There are several gains and benefits coming from recycling to a higher degree – all showing the importance to businesses in specific and for society as a whole in general.</a:t>
            </a: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84321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4017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90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2062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8218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0459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ffectLst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73658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There are several gains and benefits coming from recycling to a higher degree. These benefits include: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saving material, time, energy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dirty="0">
                <a:solidFill>
                  <a:schemeClr val="tx2"/>
                </a:solidFill>
              </a:rPr>
              <a:t>having a less negative climate impact.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5D3BF3-D352-46FC-8343-31F56E6730EA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450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F1B5CD3-7E3A-674C-A9AB-D6D4A670069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5FF439A-8E47-4F82-A601-9F784F204E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25451A9-BF4C-4C80-8C50-F839ECCDAA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735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E2B20C7-614D-C74A-8DFF-15895649368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1E0FEAA-650B-4B41-8C1B-8243AE73C5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51282" y="720000"/>
            <a:ext cx="3430576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5D31981-3529-A34B-92AD-7A6EEF579D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6099CD-8EB2-FF46-AF7D-26E92905D86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51282" y="1458000"/>
            <a:ext cx="3430576" cy="2700000"/>
          </a:xfrm>
        </p:spPr>
        <p:txBody>
          <a:bodyPr lIns="0" tIns="0" rIns="0" bIns="0">
            <a:noAutofit/>
          </a:bodyPr>
          <a:lstStyle>
            <a:lvl1pPr marL="100800" indent="-1008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776146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Centrere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4">
            <a:extLst>
              <a:ext uri="{FF2B5EF4-FFF2-40B4-BE49-F238E27FC236}">
                <a16:creationId xmlns:a16="http://schemas.microsoft.com/office/drawing/2014/main" id="{90AB0084-A9A1-5C4F-A88B-300A7D1979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FCCE1E9-CD44-424F-AD31-7418187ED0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1333092"/>
            <a:ext cx="7175503" cy="1046851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0" i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0" cap="all" spc="200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en-GB" dirty="0"/>
              <a:t>Headline </a:t>
            </a:r>
            <a:r>
              <a:rPr lang="en-GB" dirty="0" err="1"/>
              <a:t>arial</a:t>
            </a:r>
            <a:r>
              <a:rPr lang="en-GB" dirty="0"/>
              <a:t> regular 24</a:t>
            </a:r>
          </a:p>
        </p:txBody>
      </p:sp>
    </p:spTree>
    <p:extLst>
      <p:ext uri="{BB962C8B-B14F-4D97-AF65-F5344CB8AC3E}">
        <p14:creationId xmlns:p14="http://schemas.microsoft.com/office/powerpoint/2010/main" val="409874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41416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7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6" y="720000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966CFFE-EAA4-4647-9292-D9012E02DC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99536" y="1458000"/>
            <a:ext cx="3783600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50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lacehold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2766F2F-C0EE-6845-8002-ED7087A2FB1C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41200" y="241200"/>
            <a:ext cx="8676000" cy="4212000"/>
          </a:xfrm>
        </p:spPr>
        <p:txBody>
          <a:bodyPr tIns="251999">
            <a:normAutofit/>
          </a:bodyPr>
          <a:lstStyle>
            <a:lvl1pPr marL="0" indent="0" algn="ctr">
              <a:spcBef>
                <a:spcPts val="288"/>
              </a:spcBef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CONTENT ]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0B24713B-A6E9-A74B-AB0D-9DA94147E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3498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441298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4">
            <a:extLst>
              <a:ext uri="{FF2B5EF4-FFF2-40B4-BE49-F238E27FC236}">
                <a16:creationId xmlns:a16="http://schemas.microsoft.com/office/drawing/2014/main" id="{222FB749-9A5E-BD45-97B9-E0300C229C9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1200" y="241200"/>
            <a:ext cx="86760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BAF8689-44E1-A24A-A40F-68A17396B1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9541" y="1193745"/>
            <a:ext cx="4994514" cy="2270235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i="1" cap="none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600" i="1" spc="1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Statement copy Arial Italic 16</a:t>
            </a:r>
          </a:p>
        </p:txBody>
      </p:sp>
    </p:spTree>
    <p:extLst>
      <p:ext uri="{BB962C8B-B14F-4D97-AF65-F5344CB8AC3E}">
        <p14:creationId xmlns:p14="http://schemas.microsoft.com/office/powerpoint/2010/main" val="1871790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en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7A5120B-FB84-4C8F-A8AF-704708C0C7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D71F6BF-6DDD-46FB-AC1A-29F5405449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3512153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grey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00B3B44-0872-43A1-BC33-E4EAEB9801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0E3AA63-776B-411B-8D18-F24759DC13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2421881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 blu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CDDD45-2FE8-2F47-97AA-672BE80B1F07}"/>
              </a:ext>
            </a:extLst>
          </p:cNvPr>
          <p:cNvSpPr/>
          <p:nvPr userDrawn="1"/>
        </p:nvSpPr>
        <p:spPr>
          <a:xfrm>
            <a:off x="0" y="0"/>
            <a:ext cx="4572000" cy="51434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C993CF7-3B91-5A43-9C90-46F53D43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13FF14-7D55-5747-BDE1-7308C9CFD28B}"/>
              </a:ext>
            </a:extLst>
          </p:cNvPr>
          <p:cNvSpPr txBox="1"/>
          <p:nvPr userDrawn="1"/>
        </p:nvSpPr>
        <p:spPr>
          <a:xfrm>
            <a:off x="7378262" y="1933903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C1640C3-5891-4376-9329-CFBD5DD5D3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50800" y="720000"/>
            <a:ext cx="3430800" cy="3499200"/>
          </a:xfrm>
        </p:spPr>
        <p:txBody>
          <a:bodyPr lIns="0" tIns="0" rIns="0" bIns="0" anchor="ctr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tx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81EF373D-010B-46EF-8555-EFFB1C11F8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3499200"/>
          </a:xfr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0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REGULAR 20</a:t>
            </a:r>
          </a:p>
        </p:txBody>
      </p:sp>
    </p:spTree>
    <p:extLst>
      <p:ext uri="{BB962C8B-B14F-4D97-AF65-F5344CB8AC3E}">
        <p14:creationId xmlns:p14="http://schemas.microsoft.com/office/powerpoint/2010/main" val="178412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69A9744-6001-4E53-B163-88D0987006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CE0946-59DA-4E10-8015-A9C52592F5A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18641275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e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97FE75-9897-2A42-BCBC-8CBF8E4FAA05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E6D97EE4-B9C0-7949-B857-B3E8470530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52F5FA3-BCD5-4262-AA67-BF48E3307F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D86974E-780B-4210-BB6F-4E1E818080C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664942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grey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AEF3523-9F3C-A945-8A14-45E89D63D0DF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D0E21DAE-3553-2C49-ABC4-99AB06034B7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BA26E4A-51A4-4FA8-BCE8-C98EE38DF8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DA1B853-D5E0-4E44-A5F1-9F4A4DB3A1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3033204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lu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770ECB3-1F82-2B4E-9512-73C387990C74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CFF338-7C04-A24D-AF42-7820748ABD3F}"/>
              </a:ext>
            </a:extLst>
          </p:cNvPr>
          <p:cNvSpPr txBox="1"/>
          <p:nvPr userDrawn="1"/>
        </p:nvSpPr>
        <p:spPr>
          <a:xfrm>
            <a:off x="941777" y="-66800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136525" indent="-136525" algn="l">
              <a:buFont typeface="Arial" panose="020B0604020202020204" pitchFamily="34" charset="0"/>
              <a:buChar char="•"/>
            </a:pPr>
            <a:endParaRPr lang="en-GB" sz="1200" dirty="0" err="1">
              <a:latin typeface="+mn-lt"/>
            </a:endParaRPr>
          </a:p>
        </p:txBody>
      </p:sp>
      <p:sp>
        <p:nvSpPr>
          <p:cNvPr id="12" name="Platshållare för bild 4">
            <a:extLst>
              <a:ext uri="{FF2B5EF4-FFF2-40B4-BE49-F238E27FC236}">
                <a16:creationId xmlns:a16="http://schemas.microsoft.com/office/drawing/2014/main" id="{B153D1DC-7576-254F-8F52-F8F47E57A6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A434EC-7B80-4545-9443-2EBABABC62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19FCA45-6E56-4312-A416-C5945EAAD7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2199711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ullets on beig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58E49B7-A519-5547-92BF-1EE896A0651C}"/>
              </a:ext>
            </a:extLst>
          </p:cNvPr>
          <p:cNvSpPr/>
          <p:nvPr userDrawn="1"/>
        </p:nvSpPr>
        <p:spPr>
          <a:xfrm>
            <a:off x="241200" y="241200"/>
            <a:ext cx="4341600" cy="4212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3" name="Platshållare för bild 4">
            <a:extLst>
              <a:ext uri="{FF2B5EF4-FFF2-40B4-BE49-F238E27FC236}">
                <a16:creationId xmlns:a16="http://schemas.microsoft.com/office/drawing/2014/main" id="{45CD5E32-DE88-4E4C-9B5F-C8535C15D28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582800" y="241200"/>
            <a:ext cx="4334400" cy="4212000"/>
          </a:xfrm>
          <a:solidFill>
            <a:schemeClr val="bg1">
              <a:lumMod val="85000"/>
            </a:schemeClr>
          </a:solidFill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IMAGE ]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12AC83E-3869-4E4E-A474-A58C19CDA13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0D06EAF-BCFF-4441-A2E0-91D203056BB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1088582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CEC404-9134-4086-9CA3-5217E301572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FCD692A-24FE-4100-8EE7-29FD2158F4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564993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>
              <a:alpha val="1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60C61F2-E94B-4C5F-9A76-3548F70A88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0000" y="1332000"/>
            <a:ext cx="7174800" cy="10476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cap="all" spc="200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REGULAR 24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26B084D-B7D6-46EF-A4C9-70BB3358CB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0000" y="2516400"/>
            <a:ext cx="7174800" cy="1098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>
                <a:solidFill>
                  <a:schemeClr val="bg1"/>
                </a:solidFill>
              </a:defRPr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Subhead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95563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FBE111-8AC6-C541-9EC9-F4FB492C7980}"/>
              </a:ext>
            </a:extLst>
          </p:cNvPr>
          <p:cNvSpPr/>
          <p:nvPr userDrawn="1"/>
        </p:nvSpPr>
        <p:spPr>
          <a:xfrm>
            <a:off x="241200" y="241200"/>
            <a:ext cx="8676000" cy="4212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600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61473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+ bullets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iagram 2">
            <a:extLst>
              <a:ext uri="{FF2B5EF4-FFF2-40B4-BE49-F238E27FC236}">
                <a16:creationId xmlns:a16="http://schemas.microsoft.com/office/drawing/2014/main" id="{977F06AF-A8BE-CC4C-A7E5-6B3DE046928A}"/>
              </a:ext>
            </a:extLst>
          </p:cNvPr>
          <p:cNvSpPr>
            <a:spLocks noGrp="1"/>
          </p:cNvSpPr>
          <p:nvPr>
            <p:ph type="chart" sz="quarter" idx="19" hasCustomPrompt="1"/>
          </p:nvPr>
        </p:nvSpPr>
        <p:spPr>
          <a:xfrm>
            <a:off x="4572000" y="241200"/>
            <a:ext cx="4352400" cy="4212000"/>
          </a:xfrm>
        </p:spPr>
        <p:txBody>
          <a:bodyPr tIns="251999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sv-SE" dirty="0"/>
              <a:t>[ PLACE TABLE ]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2EE5FC70-511E-234C-81B3-30672647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98DE882-3E45-D544-B4B2-1F3F7B5BF0B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9538" y="1458000"/>
            <a:ext cx="3430575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 copy Arial </a:t>
            </a:r>
            <a:r>
              <a:rPr lang="sv-SE" dirty="0" err="1"/>
              <a:t>Regular</a:t>
            </a:r>
            <a:r>
              <a:rPr lang="sv-SE" dirty="0"/>
              <a:t> 12</a:t>
            </a:r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51973-7ED7-A049-874B-C97BCDD41A5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537" y="720000"/>
            <a:ext cx="3430575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solidFill>
                  <a:schemeClr val="tx1"/>
                </a:solidFill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solidFill>
                  <a:schemeClr val="tx1"/>
                </a:solidFill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</p:spTree>
    <p:extLst>
      <p:ext uri="{BB962C8B-B14F-4D97-AF65-F5344CB8AC3E}">
        <p14:creationId xmlns:p14="http://schemas.microsoft.com/office/powerpoint/2010/main" val="411569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rered headline + centr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000" y="1343637"/>
            <a:ext cx="7833600" cy="557272"/>
          </a:xfrm>
        </p:spPr>
        <p:txBody>
          <a:bodyPr lIns="0" tIns="0" rIns="0" bIns="0"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 baseline="0"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cap="all" spc="150">
                <a:latin typeface="+mj-lt"/>
              </a:defRPr>
            </a:lvl5pPr>
          </a:lstStyle>
          <a:p>
            <a:r>
              <a:rPr lang="en-GB" dirty="0"/>
              <a:t>HEADLINE ARIAL BOLD 16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A18B2BD9-048D-7D41-A318-DA989DAA4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0857670-ED21-1B49-A2EF-D2B7C18AE0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8000" y="2081885"/>
            <a:ext cx="7833600" cy="2082861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spc="50" baseline="0"/>
            </a:lvl1pPr>
            <a:lvl2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2pPr>
            <a:lvl3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3pPr>
            <a:lvl4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4pPr>
            <a:lvl5pPr marL="100800" indent="-9945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r>
              <a:rPr lang="en-GB" dirty="0"/>
              <a:t>Body copy Arial Regular 12</a:t>
            </a:r>
          </a:p>
        </p:txBody>
      </p:sp>
    </p:spTree>
    <p:extLst>
      <p:ext uri="{BB962C8B-B14F-4D97-AF65-F5344CB8AC3E}">
        <p14:creationId xmlns:p14="http://schemas.microsoft.com/office/powerpoint/2010/main" val="3344083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headlin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AF88603-F617-4FA2-A4EB-0E1BF10417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541" y="720000"/>
            <a:ext cx="7832320" cy="55727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 baseline="0">
                <a:latin typeface="+mj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cap="all" spc="150">
                <a:latin typeface="+mj-lt"/>
              </a:defRPr>
            </a:lvl5pPr>
          </a:lstStyle>
          <a:p>
            <a:r>
              <a:rPr lang="sv-SE" dirty="0"/>
              <a:t>HEADLINE ARIAL BOLD 16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0285968A-487E-8641-B282-0D5643E9BE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31776" y="205980"/>
            <a:ext cx="578224" cy="12347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4138496-E3FE-194E-B27B-8B67E086894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116E34A-9C7D-E44A-82A8-A832722AFB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9538" y="1458000"/>
            <a:ext cx="7832319" cy="2700000"/>
          </a:xfrm>
        </p:spPr>
        <p:txBody>
          <a:bodyPr lIns="0" tIns="0" rIns="0" bIns="0">
            <a:noAutofit/>
          </a:bodyPr>
          <a:lstStyle>
            <a:lvl1pPr marL="100800" indent="-9945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spc="50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2pPr>
            <a:lvl3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3pPr>
            <a:lvl4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4pPr>
            <a:lvl5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/>
            </a:lvl5pPr>
          </a:lstStyle>
          <a:p>
            <a:r>
              <a:rPr lang="sv-SE" dirty="0"/>
              <a:t>Body copy Arial </a:t>
            </a:r>
            <a:r>
              <a:rPr lang="sv-SE" dirty="0" err="1"/>
              <a:t>Regular</a:t>
            </a:r>
            <a:r>
              <a:rPr lang="sv-SE" dirty="0"/>
              <a:t> 12</a:t>
            </a:r>
          </a:p>
        </p:txBody>
      </p:sp>
    </p:spTree>
    <p:extLst>
      <p:ext uri="{BB962C8B-B14F-4D97-AF65-F5344CB8AC3E}">
        <p14:creationId xmlns:p14="http://schemas.microsoft.com/office/powerpoint/2010/main" val="279601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">
            <a:extLst>
              <a:ext uri="{FF2B5EF4-FFF2-40B4-BE49-F238E27FC236}">
                <a16:creationId xmlns:a16="http://schemas.microsoft.com/office/drawing/2014/main" id="{02323BB8-B187-4CB3-9BD6-5BC043B9B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noProof="0"/>
              <a:t>Klicka här för att ändra mall för rubrikformat</a:t>
            </a:r>
            <a:endParaRPr lang="en-GB" noProof="0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8819C71-CC97-4FD3-B96B-8697D8090D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GB" noProof="0" dirty="0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9595C65-0272-4931-B670-AB1F0F61DF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1D13198-6FE2-416D-87CC-ACFD6C0C24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56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82" r:id="rId3"/>
    <p:sldLayoutId id="2147483883" r:id="rId4"/>
    <p:sldLayoutId id="2147483894" r:id="rId5"/>
    <p:sldLayoutId id="2147483895" r:id="rId6"/>
    <p:sldLayoutId id="2147483896" r:id="rId7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6BFD6BDC-1912-484D-B667-7501C635E0C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F071108C-2568-492F-8570-8A3BC9647BB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7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37" r:id="rId2"/>
    <p:sldLayoutId id="2147483838" r:id="rId3"/>
    <p:sldLayoutId id="2147483836" r:id="rId4"/>
    <p:sldLayoutId id="2147483861" r:id="rId5"/>
    <p:sldLayoutId id="2147483892" r:id="rId6"/>
    <p:sldLayoutId id="2147483866" r:id="rId7"/>
    <p:sldLayoutId id="2147483897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047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9C49238F-E329-4AA2-9D6D-1E1B63B620D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5810" y="4608576"/>
            <a:ext cx="842505" cy="309714"/>
          </a:xfrm>
          <a:prstGeom prst="rect">
            <a:avLst/>
          </a:prstGeom>
        </p:spPr>
      </p:pic>
      <p:pic>
        <p:nvPicPr>
          <p:cNvPr id="7" name="Payoff">
            <a:extLst>
              <a:ext uri="{FF2B5EF4-FFF2-40B4-BE49-F238E27FC236}">
                <a16:creationId xmlns:a16="http://schemas.microsoft.com/office/drawing/2014/main" id="{D39E2F7A-9CAB-44DB-9D93-B22BCF1A137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32" y="4806601"/>
            <a:ext cx="903713" cy="1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3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2" r:id="rId2"/>
    <p:sldLayoutId id="2147483887" r:id="rId3"/>
    <p:sldLayoutId id="2147483888" r:id="rId4"/>
    <p:sldLayoutId id="2147483855" r:id="rId5"/>
    <p:sldLayoutId id="2147483889" r:id="rId6"/>
    <p:sldLayoutId id="2147483890" r:id="rId7"/>
    <p:sldLayoutId id="2147483891" r:id="rId8"/>
  </p:sldLayoutIdLst>
  <p:hf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400" b="0" i="0" kern="1200" cap="all" spc="200" baseline="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32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8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24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»"/>
        <a:defRPr sz="2000" b="0" i="0" kern="1200" spc="5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4" descr="En bild som visar paraply, bord, sitter, regn&#10;&#10;Automatiskt genererad beskrivning">
            <a:extLst>
              <a:ext uri="{FF2B5EF4-FFF2-40B4-BE49-F238E27FC236}">
                <a16:creationId xmlns:a16="http://schemas.microsoft.com/office/drawing/2014/main" id="{2FAC7CD8-9177-4AA5-9C11-E659728EC60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t="3545" b="3545"/>
          <a:stretch>
            <a:fillRect/>
          </a:stretch>
        </p:blipFill>
        <p:spPr>
          <a:xfrm>
            <a:off x="241300" y="241300"/>
            <a:ext cx="8675688" cy="42116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9FDE3952-6FAA-42C2-AA2F-6F40F18DAC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5" y="1199742"/>
            <a:ext cx="7175503" cy="1046851"/>
          </a:xfrm>
        </p:spPr>
        <p:txBody>
          <a:bodyPr/>
          <a:lstStyle/>
          <a:p>
            <a:pPr algn="l"/>
            <a:r>
              <a:rPr lang="en-US" dirty="0"/>
              <a:t>Why a higher degree </a:t>
            </a:r>
            <a:br>
              <a:rPr lang="en-US" dirty="0"/>
            </a:br>
            <a:r>
              <a:rPr lang="en-US" dirty="0"/>
              <a:t>of recycling </a:t>
            </a:r>
            <a:br>
              <a:rPr lang="en-US" dirty="0"/>
            </a:br>
            <a:r>
              <a:rPr lang="en-US" dirty="0"/>
              <a:t>really matters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7838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4B5EC578-01E4-4D67-AE5A-CDA122B566FB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 err="1">
              <a:latin typeface="+mn-lt"/>
            </a:endParaRPr>
          </a:p>
        </p:txBody>
      </p:sp>
      <p:cxnSp>
        <p:nvCxnSpPr>
          <p:cNvPr id="8" name="Rak 2">
            <a:extLst>
              <a:ext uri="{FF2B5EF4-FFF2-40B4-BE49-F238E27FC236}">
                <a16:creationId xmlns:a16="http://schemas.microsoft.com/office/drawing/2014/main" id="{ED6E9FCD-A49C-433F-9F4E-C31F21B81564}"/>
              </a:ext>
            </a:extLst>
          </p:cNvPr>
          <p:cNvCxnSpPr/>
          <p:nvPr/>
        </p:nvCxnSpPr>
        <p:spPr>
          <a:xfrm>
            <a:off x="4290204" y="2360236"/>
            <a:ext cx="563593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0ECF55E-119E-49B1-A266-7DEF9CC6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8409" y="2628628"/>
            <a:ext cx="1347183" cy="495239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24F8DAF-F9A5-4F78-9586-FF61EEF4130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850" y="1823521"/>
            <a:ext cx="1992300" cy="2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3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343B38B-74C2-4E52-B251-767D8BD7A99E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2"/>
                </a:solidFill>
              </a:rPr>
              <a:t>A higher recycling rate</a:t>
            </a:r>
            <a:endParaRPr lang="sv-SE" sz="700" dirty="0">
              <a:solidFill>
                <a:schemeClr val="tx2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AA2C0091-9A29-4DA7-BDD5-09B2530C65D2}"/>
              </a:ext>
            </a:extLst>
          </p:cNvPr>
          <p:cNvSpPr/>
          <p:nvPr/>
        </p:nvSpPr>
        <p:spPr>
          <a:xfrm>
            <a:off x="1814842" y="1508492"/>
            <a:ext cx="62242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cap="all" spc="150" dirty="0">
                <a:solidFill>
                  <a:schemeClr val="tx2"/>
                </a:solidFill>
              </a:rPr>
              <a:t>We need to recycle as much as possible, and to a high degree </a:t>
            </a:r>
            <a:br>
              <a:rPr lang="en-US" sz="2000" b="1" cap="all" spc="150" dirty="0">
                <a:solidFill>
                  <a:schemeClr val="tx2"/>
                </a:solidFill>
              </a:rPr>
            </a:br>
            <a:r>
              <a:rPr lang="en-US" sz="2000" b="1" cap="all" spc="150" dirty="0">
                <a:solidFill>
                  <a:schemeClr val="tx2"/>
                </a:solidFill>
              </a:rPr>
              <a:t>as possible </a:t>
            </a:r>
            <a:br>
              <a:rPr lang="en-US" sz="2000" b="1" dirty="0">
                <a:solidFill>
                  <a:schemeClr val="tx2"/>
                </a:solidFill>
              </a:rPr>
            </a:br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We all benefit from this, as better recycling is the basis for creating sustainability in general and in your business in specific.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Better recycling saves time, material, energy and money. </a:t>
            </a:r>
            <a:endParaRPr lang="sv-SE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02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0000" y="570799"/>
            <a:ext cx="7174800" cy="558565"/>
          </a:xfrm>
        </p:spPr>
        <p:txBody>
          <a:bodyPr/>
          <a:lstStyle/>
          <a:p>
            <a:r>
              <a:rPr lang="en-US" sz="1600" b="1" dirty="0">
                <a:solidFill>
                  <a:schemeClr val="tx2"/>
                </a:solidFill>
              </a:rPr>
              <a:t>reasons for a higher recycling rate</a:t>
            </a:r>
            <a:endParaRPr lang="sv-SE" sz="1600" b="1" dirty="0">
              <a:solidFill>
                <a:schemeClr val="tx2"/>
              </a:solidFill>
            </a:endParaRPr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F5D783CD-08AB-4426-8385-D622C0FE0180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2"/>
                </a:solidFill>
              </a:rPr>
              <a:t>A higher recycling rate</a:t>
            </a:r>
            <a:endParaRPr lang="sv-SE" sz="700" dirty="0">
              <a:solidFill>
                <a:schemeClr val="tx2"/>
              </a:solidFill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CBF34C00-1DF8-447C-937E-8EBB559A50F0}"/>
              </a:ext>
            </a:extLst>
          </p:cNvPr>
          <p:cNvSpPr txBox="1">
            <a:spLocks/>
          </p:cNvSpPr>
          <p:nvPr/>
        </p:nvSpPr>
        <p:spPr>
          <a:xfrm>
            <a:off x="3500806" y="2464255"/>
            <a:ext cx="1941427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>
                <a:solidFill>
                  <a:schemeClr val="tx2"/>
                </a:solidFill>
              </a:rPr>
              <a:t>Preventing </a:t>
            </a:r>
            <a:br>
              <a:rPr lang="en-US" sz="900" cap="all" spc="200" dirty="0">
                <a:solidFill>
                  <a:schemeClr val="tx2"/>
                </a:solidFill>
              </a:rPr>
            </a:br>
            <a:r>
              <a:rPr lang="en-US" sz="900" cap="all" spc="200" dirty="0">
                <a:solidFill>
                  <a:schemeClr val="tx2"/>
                </a:solidFill>
              </a:rPr>
              <a:t>material loss</a:t>
            </a:r>
            <a:endParaRPr lang="sv-SE" sz="900" cap="all" spc="200" dirty="0">
              <a:solidFill>
                <a:schemeClr val="tx2"/>
              </a:solidFill>
            </a:endParaRP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108230E2-CE2A-4D80-BFA4-EB7F8268490A}"/>
              </a:ext>
            </a:extLst>
          </p:cNvPr>
          <p:cNvSpPr txBox="1">
            <a:spLocks/>
          </p:cNvSpPr>
          <p:nvPr/>
        </p:nvSpPr>
        <p:spPr>
          <a:xfrm>
            <a:off x="2760672" y="3810000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>
                <a:solidFill>
                  <a:schemeClr val="tx2"/>
                </a:solidFill>
              </a:rPr>
              <a:t>Improved processes</a:t>
            </a:r>
            <a:endParaRPr lang="sv-SE" sz="900" cap="all" spc="200" dirty="0">
              <a:solidFill>
                <a:schemeClr val="tx2"/>
              </a:solidFill>
            </a:endParaRP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699A1EF4-4919-4452-AB41-2A855406F9D4}"/>
              </a:ext>
            </a:extLst>
          </p:cNvPr>
          <p:cNvSpPr txBox="1">
            <a:spLocks/>
          </p:cNvSpPr>
          <p:nvPr/>
        </p:nvSpPr>
        <p:spPr>
          <a:xfrm>
            <a:off x="5699226" y="2464255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>
                <a:solidFill>
                  <a:schemeClr val="tx2"/>
                </a:solidFill>
              </a:rPr>
              <a:t>Sustainability values</a:t>
            </a:r>
            <a:endParaRPr lang="sv-SE" sz="900" cap="all" spc="200" dirty="0">
              <a:solidFill>
                <a:schemeClr val="tx2"/>
              </a:solidFill>
            </a:endParaRP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D4FE4C4B-40EB-4FB6-8F8E-90D59C7AC89C}"/>
              </a:ext>
            </a:extLst>
          </p:cNvPr>
          <p:cNvSpPr txBox="1">
            <a:spLocks/>
          </p:cNvSpPr>
          <p:nvPr/>
        </p:nvSpPr>
        <p:spPr>
          <a:xfrm>
            <a:off x="1868796" y="2464255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>
                <a:solidFill>
                  <a:schemeClr val="tx2"/>
                </a:solidFill>
              </a:rPr>
              <a:t>Material quality</a:t>
            </a:r>
            <a:endParaRPr lang="sv-SE" sz="900" cap="all" spc="200" dirty="0">
              <a:solidFill>
                <a:schemeClr val="tx2"/>
              </a:solidFill>
            </a:endParaRPr>
          </a:p>
        </p:txBody>
      </p:sp>
      <p:sp>
        <p:nvSpPr>
          <p:cNvPr id="37" name="Platshållare för text 4">
            <a:extLst>
              <a:ext uri="{FF2B5EF4-FFF2-40B4-BE49-F238E27FC236}">
                <a16:creationId xmlns:a16="http://schemas.microsoft.com/office/drawing/2014/main" id="{A033023C-FFFC-4D18-A40D-22FCE32B0069}"/>
              </a:ext>
            </a:extLst>
          </p:cNvPr>
          <p:cNvSpPr txBox="1">
            <a:spLocks/>
          </p:cNvSpPr>
          <p:nvPr/>
        </p:nvSpPr>
        <p:spPr>
          <a:xfrm>
            <a:off x="4730309" y="3810000"/>
            <a:ext cx="1415884" cy="5712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200" b="0" i="0" kern="1200" spc="50" baseline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0800" indent="-99450" algn="ctr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cap="all" spc="200" dirty="0">
                <a:solidFill>
                  <a:schemeClr val="tx2"/>
                </a:solidFill>
              </a:rPr>
              <a:t>Less climate impact</a:t>
            </a:r>
            <a:endParaRPr lang="sv-SE" sz="900" cap="all" spc="200" dirty="0">
              <a:solidFill>
                <a:schemeClr val="tx2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DD80EAD-891F-489E-AC1C-92686C52A4B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143" y="1643650"/>
            <a:ext cx="688534" cy="688534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86E9C34D-A6F5-4979-9322-D7D17CDF6D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6152" y="1643650"/>
            <a:ext cx="688534" cy="68853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7225533-8660-43F1-A199-134AD289CF9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901" y="1643650"/>
            <a:ext cx="688534" cy="688534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A1553E90-026A-4A5B-9102-1589C39CF84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355" y="3003073"/>
            <a:ext cx="688534" cy="688534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0E1D1013-E503-4353-940C-62D82D1F148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984" y="3003073"/>
            <a:ext cx="688534" cy="6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6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011FEA-81C2-46A3-83C4-0D743620B0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713684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>
                <a:solidFill>
                  <a:schemeClr val="tx2"/>
                </a:solidFill>
              </a:rPr>
              <a:t>Better material quality</a:t>
            </a:r>
            <a:endParaRPr lang="sv-SE" sz="1600" b="1" cap="all" dirty="0">
              <a:solidFill>
                <a:schemeClr val="tx2"/>
              </a:solidFill>
            </a:endParaRP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584EC84-8A4D-4D43-995F-9D2B8D4624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215369"/>
            <a:ext cx="3430575" cy="557272"/>
          </a:xfrm>
        </p:spPr>
        <p:txBody>
          <a:bodyPr/>
          <a:lstStyle/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solidFill>
                  <a:schemeClr val="tx1"/>
                </a:solidFill>
                <a:latin typeface="+mn-lt"/>
              </a:rPr>
              <a:t>Better recycling provides better material, which in its turn brings more value. </a:t>
            </a:r>
            <a:endParaRPr lang="sv-SE" sz="1100" b="0" cap="none" spc="50" dirty="0">
              <a:solidFill>
                <a:schemeClr val="tx1"/>
              </a:solidFill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solidFill>
                  <a:schemeClr val="tx1"/>
                </a:solidFill>
                <a:latin typeface="+mn-lt"/>
              </a:rPr>
              <a:t>Improved processes and methods will improve the quality of the recycled materials. It attracts a growing market for recycled materials. </a:t>
            </a:r>
            <a:endParaRPr lang="sv-SE" sz="1100" b="0" cap="none" spc="50" dirty="0">
              <a:solidFill>
                <a:schemeClr val="tx1"/>
              </a:solidFill>
              <a:latin typeface="+mn-lt"/>
            </a:endParaRPr>
          </a:p>
          <a:p>
            <a:pPr marL="171450" lvl="0" indent="-171450" algn="l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solidFill>
                  <a:schemeClr val="tx1"/>
                </a:solidFill>
                <a:latin typeface="+mn-lt"/>
              </a:rPr>
              <a:t>With improved material quality it is likely that the prices will grow.  </a:t>
            </a:r>
            <a:endParaRPr lang="sv-SE" sz="1100" b="0" cap="none" spc="5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Platshållare för text 3">
            <a:extLst>
              <a:ext uri="{FF2B5EF4-FFF2-40B4-BE49-F238E27FC236}">
                <a16:creationId xmlns:a16="http://schemas.microsoft.com/office/drawing/2014/main" id="{9765CB41-597A-4CE4-8EF9-39B94F9A613F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A higher recycling rate</a:t>
            </a:r>
          </a:p>
        </p:txBody>
      </p:sp>
      <p:pic>
        <p:nvPicPr>
          <p:cNvPr id="12" name="Platshållare för diagram 9">
            <a:extLst>
              <a:ext uri="{FF2B5EF4-FFF2-40B4-BE49-F238E27FC236}">
                <a16:creationId xmlns:a16="http://schemas.microsoft.com/office/drawing/2014/main" id="{8EA08737-F3B4-4C7B-9361-7E4FD8837588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57175"/>
            <a:ext cx="4352925" cy="4105275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17D7A94-605E-491B-92A3-D3238536249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95926"/>
            <a:ext cx="472878" cy="47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3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06E5D2C-339D-4D62-936E-DDEF0574E86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257175"/>
            <a:ext cx="4352924" cy="4105275"/>
          </a:xfrm>
          <a:prstGeom prst="rect">
            <a:avLst/>
          </a:prstGeom>
        </p:spPr>
      </p:pic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C81F3BE-AE7A-437F-A142-7332998739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8488" y="1434221"/>
            <a:ext cx="3430575" cy="462870"/>
          </a:xfrm>
        </p:spPr>
        <p:txBody>
          <a:bodyPr anchor="t"/>
          <a:lstStyle/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>
                <a:solidFill>
                  <a:schemeClr val="tx2"/>
                </a:solidFill>
              </a:rPr>
              <a:t>Preventing</a:t>
            </a:r>
            <a:br>
              <a:rPr lang="en-US" sz="1600" b="1" cap="all" dirty="0">
                <a:solidFill>
                  <a:schemeClr val="tx2"/>
                </a:solidFill>
              </a:rPr>
            </a:br>
            <a:r>
              <a:rPr lang="en-US" sz="1600" b="1" cap="all" dirty="0">
                <a:solidFill>
                  <a:schemeClr val="tx2"/>
                </a:solidFill>
              </a:rPr>
              <a:t>material loss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C6570D0A-6CD9-4890-921E-D6446499C9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9157" y="3246410"/>
            <a:ext cx="3430575" cy="962024"/>
          </a:xfrm>
        </p:spPr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When you improve your recycling rate it will automatically lift the material up the waste hierarchy. (</a:t>
            </a:r>
            <a:r>
              <a:rPr lang="en-US" sz="1100" b="0" cap="none" spc="50" dirty="0" err="1">
                <a:latin typeface="+mn-lt"/>
              </a:rPr>
              <a:t>bild</a:t>
            </a:r>
            <a:r>
              <a:rPr lang="en-US" sz="1100" b="0" cap="none" spc="50" dirty="0">
                <a:latin typeface="+mn-lt"/>
              </a:rPr>
              <a:t> </a:t>
            </a:r>
            <a:r>
              <a:rPr lang="en-US" sz="1100" b="0" cap="none" spc="50" dirty="0" err="1">
                <a:latin typeface="+mn-lt"/>
              </a:rPr>
              <a:t>på</a:t>
            </a:r>
            <a:r>
              <a:rPr lang="en-US" sz="1100" b="0" cap="none" spc="50" dirty="0">
                <a:latin typeface="+mn-lt"/>
              </a:rPr>
              <a:t> </a:t>
            </a:r>
            <a:r>
              <a:rPr lang="en-US" sz="1100" b="0" cap="none" spc="50" dirty="0" err="1">
                <a:latin typeface="+mn-lt"/>
              </a:rPr>
              <a:t>avfallstrappan</a:t>
            </a:r>
            <a:r>
              <a:rPr lang="en-US" sz="1100" b="0" cap="none" spc="50" dirty="0">
                <a:latin typeface="+mn-lt"/>
              </a:rPr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Focus on early material sorting. Separating waste makes sure that the different metals can be used more efficiently.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When steel is sorted correctly, there can be a more than the doubled price for the material compared to poorly sorted steel. This also prevents the downgrading of the material.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C97741DC-B755-4F3D-8056-D3A89142415D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A higher recycling rate</a:t>
            </a:r>
          </a:p>
        </p:txBody>
      </p:sp>
    </p:spTree>
    <p:extLst>
      <p:ext uri="{BB962C8B-B14F-4D97-AF65-F5344CB8AC3E}">
        <p14:creationId xmlns:p14="http://schemas.microsoft.com/office/powerpoint/2010/main" val="2472367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14B44B8-B6D4-4332-ACE3-EF18121E867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6684"/>
            <a:ext cx="472878" cy="472878"/>
          </a:xfrm>
          <a:prstGeom prst="rect">
            <a:avLst/>
          </a:prstGeom>
        </p:spPr>
      </p:pic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1" y="195686"/>
            <a:ext cx="4352400" cy="4257514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EAE36304-7A5E-42B5-8DBD-9560AD9A5E33}"/>
              </a:ext>
            </a:extLst>
          </p:cNvPr>
          <p:cNvSpPr txBox="1">
            <a:spLocks/>
          </p:cNvSpPr>
          <p:nvPr/>
        </p:nvSpPr>
        <p:spPr>
          <a:xfrm>
            <a:off x="648488" y="1415356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>
                <a:solidFill>
                  <a:schemeClr val="tx2"/>
                </a:solidFill>
              </a:rPr>
              <a:t>sustainability values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7CA74178-3B06-40AF-998B-FC51A4AAEA82}"/>
              </a:ext>
            </a:extLst>
          </p:cNvPr>
          <p:cNvSpPr txBox="1">
            <a:spLocks/>
          </p:cNvSpPr>
          <p:nvPr/>
        </p:nvSpPr>
        <p:spPr>
          <a:xfrm>
            <a:off x="619156" y="3265275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A higher degree of recycling decrease the need for virgin material, like metal ore.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This can be achieved by improving all parts of the production chain, from design to waste handling.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One important part is design for recycling. No product should be designed to be thrown away at its end-of-life.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Maximizing the material handling, keeps production spill to a minimum.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Support and train your staff, they are important to achieve efficient waste sorting.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93B6AB66-D6F3-437A-B86A-135495C32D10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A higher recycling rate</a:t>
            </a:r>
          </a:p>
        </p:txBody>
      </p:sp>
    </p:spTree>
    <p:extLst>
      <p:ext uri="{BB962C8B-B14F-4D97-AF65-F5344CB8AC3E}">
        <p14:creationId xmlns:p14="http://schemas.microsoft.com/office/powerpoint/2010/main" val="397587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8BD5FC3-5E59-499F-B62C-D264A6CB4DE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394" y="282550"/>
            <a:ext cx="472878" cy="472878"/>
          </a:xfrm>
          <a:prstGeom prst="rect">
            <a:avLst/>
          </a:prstGeom>
        </p:spPr>
      </p:pic>
      <p:pic>
        <p:nvPicPr>
          <p:cNvPr id="10" name="Platshållare för diagram 9">
            <a:extLst>
              <a:ext uri="{FF2B5EF4-FFF2-40B4-BE49-F238E27FC236}">
                <a16:creationId xmlns:a16="http://schemas.microsoft.com/office/drawing/2014/main" id="{7B158627-FA14-4768-B1CD-B2A394614C1A}"/>
              </a:ext>
            </a:extLst>
          </p:cNvPr>
          <p:cNvPicPr>
            <a:picLocks noGrp="1" noChangeAspect="1"/>
          </p:cNvPicPr>
          <p:nvPr>
            <p:ph type="chart" sz="quarter" idx="19"/>
          </p:nvPr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66855"/>
            <a:ext cx="4352925" cy="4126469"/>
          </a:xfrm>
          <a:prstGeom prst="rect">
            <a:avLst/>
          </a:prstGeom>
        </p:spPr>
      </p:pic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2CB17B57-5B38-4CCB-A104-242E2F13E82E}"/>
              </a:ext>
            </a:extLst>
          </p:cNvPr>
          <p:cNvSpPr txBox="1">
            <a:spLocks/>
          </p:cNvSpPr>
          <p:nvPr/>
        </p:nvSpPr>
        <p:spPr>
          <a:xfrm>
            <a:off x="648488" y="1953227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>
                <a:solidFill>
                  <a:schemeClr val="tx2"/>
                </a:solidFill>
              </a:rPr>
              <a:t>Improved/new processes</a:t>
            </a:r>
          </a:p>
        </p:txBody>
      </p:sp>
      <p:sp>
        <p:nvSpPr>
          <p:cNvPr id="9" name="Platshållare för text 4">
            <a:extLst>
              <a:ext uri="{FF2B5EF4-FFF2-40B4-BE49-F238E27FC236}">
                <a16:creationId xmlns:a16="http://schemas.microsoft.com/office/drawing/2014/main" id="{EA14124A-12F9-4A41-9430-1B61D71EFA0B}"/>
              </a:ext>
            </a:extLst>
          </p:cNvPr>
          <p:cNvSpPr txBox="1">
            <a:spLocks/>
          </p:cNvSpPr>
          <p:nvPr/>
        </p:nvSpPr>
        <p:spPr>
          <a:xfrm>
            <a:off x="619156" y="2732486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Stena Recycling can help you tailor the reuse and recycling processes to your needs.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Through our different industrial partnerships, we secure that your material can be used in new products, regardless of the material’s original use. 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126418A8-7633-4554-8349-85D49EC6202B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A higher recycling rate</a:t>
            </a:r>
          </a:p>
        </p:txBody>
      </p:sp>
    </p:spTree>
    <p:extLst>
      <p:ext uri="{BB962C8B-B14F-4D97-AF65-F5344CB8AC3E}">
        <p14:creationId xmlns:p14="http://schemas.microsoft.com/office/powerpoint/2010/main" val="3768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8A394E2-8C83-42FD-A4D0-65D04C8F30B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869" y="282550"/>
            <a:ext cx="472878" cy="472878"/>
          </a:xfrm>
          <a:prstGeom prst="rect">
            <a:avLst/>
          </a:prstGeom>
        </p:spPr>
      </p:pic>
      <p:sp>
        <p:nvSpPr>
          <p:cNvPr id="2" name="Platshållare för diagram 1">
            <a:extLst>
              <a:ext uri="{FF2B5EF4-FFF2-40B4-BE49-F238E27FC236}">
                <a16:creationId xmlns:a16="http://schemas.microsoft.com/office/drawing/2014/main" id="{A141F6F9-74F3-491C-B36C-09C223EA5BC3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/>
      </p:sp>
      <p:pic>
        <p:nvPicPr>
          <p:cNvPr id="8" name="Platshållare för diagram 9">
            <a:extLst>
              <a:ext uri="{FF2B5EF4-FFF2-40B4-BE49-F238E27FC236}">
                <a16:creationId xmlns:a16="http://schemas.microsoft.com/office/drawing/2014/main" id="{882E9235-30F1-44AC-BD23-14612A130C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241200"/>
            <a:ext cx="4352925" cy="4211999"/>
          </a:xfrm>
          <a:prstGeom prst="rect">
            <a:avLst/>
          </a:prstGeom>
        </p:spPr>
      </p:pic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519812CE-1A2A-4737-9C75-4A3147B1FCC7}"/>
              </a:ext>
            </a:extLst>
          </p:cNvPr>
          <p:cNvSpPr txBox="1">
            <a:spLocks/>
          </p:cNvSpPr>
          <p:nvPr/>
        </p:nvSpPr>
        <p:spPr>
          <a:xfrm>
            <a:off x="648488" y="1542745"/>
            <a:ext cx="3430575" cy="4628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00800" indent="-994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50" indent="0">
              <a:spcAft>
                <a:spcPts val="0"/>
              </a:spcAft>
              <a:buNone/>
            </a:pPr>
            <a:r>
              <a:rPr lang="en-US" sz="1600" b="1" cap="all" dirty="0">
                <a:solidFill>
                  <a:schemeClr val="tx2"/>
                </a:solidFill>
              </a:rPr>
              <a:t>Higher recycling rates support a less negative climate impact. 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BFBBD131-2C90-4DE5-8875-1B1D87097D3B}"/>
              </a:ext>
            </a:extLst>
          </p:cNvPr>
          <p:cNvSpPr txBox="1">
            <a:spLocks/>
          </p:cNvSpPr>
          <p:nvPr/>
        </p:nvSpPr>
        <p:spPr>
          <a:xfrm>
            <a:off x="619156" y="3079327"/>
            <a:ext cx="3559144" cy="9620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Working extensively with material recycling can lower the energy consumption in production of virgin resources.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b="0" cap="none" spc="50" dirty="0">
                <a:latin typeface="+mn-lt"/>
              </a:rPr>
              <a:t>Lower energy consumption means reduced carbon dioxide emissions. This is beneficial for your company, working with sustainability as a core part of the business 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66878C7E-C534-450D-986F-8723E155FB4A}"/>
              </a:ext>
            </a:extLst>
          </p:cNvPr>
          <p:cNvSpPr txBox="1">
            <a:spLocks/>
          </p:cNvSpPr>
          <p:nvPr/>
        </p:nvSpPr>
        <p:spPr>
          <a:xfrm>
            <a:off x="834674" y="353280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tx2"/>
                </a:solidFill>
              </a:rPr>
              <a:t>A higher recycling rate</a:t>
            </a:r>
          </a:p>
        </p:txBody>
      </p:sp>
    </p:spTree>
    <p:extLst>
      <p:ext uri="{BB962C8B-B14F-4D97-AF65-F5344CB8AC3E}">
        <p14:creationId xmlns:p14="http://schemas.microsoft.com/office/powerpoint/2010/main" val="507987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text 3">
            <a:extLst>
              <a:ext uri="{FF2B5EF4-FFF2-40B4-BE49-F238E27FC236}">
                <a16:creationId xmlns:a16="http://schemas.microsoft.com/office/drawing/2014/main" id="{19505846-0B3B-4893-91A5-E28426A8D6E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000251" y="1435242"/>
            <a:ext cx="5781674" cy="885683"/>
          </a:xfrm>
        </p:spPr>
        <p:txBody>
          <a:bodyPr/>
          <a:lstStyle/>
          <a:p>
            <a:pPr algn="l"/>
            <a:r>
              <a:rPr lang="sv-SE" sz="2000" dirty="0">
                <a:solidFill>
                  <a:schemeClr val="tx2"/>
                </a:solidFill>
              </a:rPr>
              <a:t>A</a:t>
            </a:r>
            <a:r>
              <a:rPr lang="en-US" sz="2000" dirty="0">
                <a:solidFill>
                  <a:schemeClr val="tx2"/>
                </a:solidFill>
              </a:rPr>
              <a:t>re you in control </a:t>
            </a:r>
          </a:p>
          <a:p>
            <a:pPr algn="l"/>
            <a:r>
              <a:rPr lang="en-US" sz="2000" dirty="0">
                <a:solidFill>
                  <a:schemeClr val="tx2"/>
                </a:solidFill>
              </a:rPr>
              <a:t>of your recycling rates?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7D102573-CA0C-4DBB-A626-34FE1796BBA4}"/>
              </a:ext>
            </a:extLst>
          </p:cNvPr>
          <p:cNvSpPr txBox="1">
            <a:spLocks/>
          </p:cNvSpPr>
          <p:nvPr/>
        </p:nvSpPr>
        <p:spPr>
          <a:xfrm>
            <a:off x="1914526" y="2571750"/>
            <a:ext cx="5100752" cy="12382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32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8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  <a:defRPr sz="24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–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»"/>
              <a:defRPr sz="2000" b="0" i="0" kern="1200" spc="5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200" dirty="0">
                <a:solidFill>
                  <a:schemeClr val="tx2"/>
                </a:solidFill>
              </a:rPr>
              <a:t>B</a:t>
            </a:r>
            <a:r>
              <a:rPr lang="en-US" sz="1200" dirty="0">
                <a:solidFill>
                  <a:schemeClr val="tx2"/>
                </a:solidFill>
              </a:rPr>
              <a:t>y making sure your business is benefiting from a higher recycling rate you also contribute to a more sustainable society. 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B4861B1B-1BE1-40B6-9B80-965CEFE7B44B}"/>
              </a:ext>
            </a:extLst>
          </p:cNvPr>
          <p:cNvSpPr txBox="1">
            <a:spLocks/>
          </p:cNvSpPr>
          <p:nvPr/>
        </p:nvSpPr>
        <p:spPr>
          <a:xfrm>
            <a:off x="2624173" y="353708"/>
            <a:ext cx="3884853" cy="23135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 cap="all" spc="200" baseline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sz="1600" b="1" i="0" kern="1200" cap="all" spc="150" baseline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tx2"/>
                </a:solidFill>
              </a:rPr>
              <a:t>A higher recycling rate</a:t>
            </a:r>
            <a:endParaRPr lang="sv-SE" sz="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7370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 cover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CED55E61-F0E8-4872-8AE1-842E25D7FEDE}"/>
    </a:ext>
  </a:extLst>
</a:theme>
</file>

<file path=ppt/theme/theme2.xml><?xml version="1.0" encoding="utf-8"?>
<a:theme xmlns:a="http://schemas.openxmlformats.org/drawingml/2006/main" name="Content (Basic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20000"/>
          </a:lnSpc>
          <a:spcAft>
            <a:spcPts val="600"/>
          </a:spcAft>
          <a:defRPr sz="1200" spc="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3984D978-5976-4D6D-B450-5255BE5FA183}"/>
    </a:ext>
  </a:extLst>
</a:theme>
</file>

<file path=ppt/theme/theme3.xml><?xml version="1.0" encoding="utf-8"?>
<a:theme xmlns:a="http://schemas.openxmlformats.org/drawingml/2006/main" name="Extra content (Pro)">
  <a:themeElements>
    <a:clrScheme name="Stena_co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D7C76"/>
      </a:accent1>
      <a:accent2>
        <a:srgbClr val="62636A"/>
      </a:accent2>
      <a:accent3>
        <a:srgbClr val="657184"/>
      </a:accent3>
      <a:accent4>
        <a:srgbClr val="B0715F"/>
      </a:accent4>
      <a:accent5>
        <a:srgbClr val="3F4347"/>
      </a:accent5>
      <a:accent6>
        <a:srgbClr val="C5BAAC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  <a:effectLst/>
      </a:spPr>
      <a:bodyPr rtlCol="0" anchor="ctr"/>
      <a:lstStyle>
        <a:defPPr algn="ctr">
          <a:defRPr dirty="0" err="1" smtClean="0">
            <a:latin typeface="+mn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6525" indent="-136525" algn="l">
          <a:buFont typeface="Arial" panose="020B0604020202020204" pitchFamily="34" charset="0"/>
          <a:buChar char="•"/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_template_Blank_16-9" id="{7205EC2B-C47F-440A-9A36-3C70A6CED172}" vid="{6576B784-93E0-42B9-9349-AEE6FDC0289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09C42A603CF843A6143090CA185929" ma:contentTypeVersion="10" ma:contentTypeDescription="Create a new document." ma:contentTypeScope="" ma:versionID="2e4e77c3bc1f2a9334f3c49d3ee02445">
  <xsd:schema xmlns:xsd="http://www.w3.org/2001/XMLSchema" xmlns:xs="http://www.w3.org/2001/XMLSchema" xmlns:p="http://schemas.microsoft.com/office/2006/metadata/properties" xmlns:ns2="11597760-1354-44f7-b230-7896e7db2106" xmlns:ns3="cfb2920a-5c17-4e3a-9ce5-a1b67d4859b4" targetNamespace="http://schemas.microsoft.com/office/2006/metadata/properties" ma:root="true" ma:fieldsID="4333d2fe290d8f3efed67376459e4515" ns2:_="" ns3:_="">
    <xsd:import namespace="11597760-1354-44f7-b230-7896e7db2106"/>
    <xsd:import namespace="cfb2920a-5c17-4e3a-9ce5-a1b67d48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597760-1354-44f7-b230-7896e7db21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b2920a-5c17-4e3a-9ce5-a1b67d48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B11C71-186C-4ADE-ADF7-8C257E296D3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fb2920a-5c17-4e3a-9ce5-a1b67d4859b4"/>
    <ds:schemaRef ds:uri="http://purl.org/dc/terms/"/>
    <ds:schemaRef ds:uri="11597760-1354-44f7-b230-7896e7db2106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52FCBD-45D0-46C7-AF80-38386E4F0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597760-1354-44f7-b230-7896e7db2106"/>
    <ds:schemaRef ds:uri="cfb2920a-5c17-4e3a-9ce5-a1b67d48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20723-BE83-469D-A8F4-F0087F4DA4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ppt_template_Blank_16-9</Template>
  <TotalTime>0</TotalTime>
  <Words>529</Words>
  <Application>Microsoft Office PowerPoint</Application>
  <PresentationFormat>Bildspel på skärmen (16:9)</PresentationFormat>
  <Paragraphs>55</Paragraphs>
  <Slides>10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Presentation cover</vt:lpstr>
      <vt:lpstr>Content (Basic)</vt:lpstr>
      <vt:lpstr>Extra content (Pro)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cp:lastPrinted>2019-03-06T12:24:30Z</cp:lastPrinted>
  <dcterms:created xsi:type="dcterms:W3CDTF">2020-03-06T10:09:49Z</dcterms:created>
  <dcterms:modified xsi:type="dcterms:W3CDTF">2020-11-16T10:03:07Z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0x0101003B09C42A603CF843A6143090CA185929</vt:lpwstr>
  </property>
</Properties>
</file>