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 autoCompressPictures="0">
  <p:sldMasterIdLst>
    <p:sldMasterId id="2147483867" r:id="rId4"/>
    <p:sldMasterId id="2147483884" r:id="rId5"/>
  </p:sldMasterIdLst>
  <p:notesMasterIdLst>
    <p:notesMasterId r:id="rId16"/>
  </p:notesMasterIdLst>
  <p:handoutMasterIdLst>
    <p:handoutMasterId r:id="rId17"/>
  </p:handoutMasterIdLst>
  <p:sldIdLst>
    <p:sldId id="403" r:id="rId6"/>
    <p:sldId id="324" r:id="rId7"/>
    <p:sldId id="410" r:id="rId8"/>
    <p:sldId id="331" r:id="rId9"/>
    <p:sldId id="404" r:id="rId10"/>
    <p:sldId id="405" r:id="rId11"/>
    <p:sldId id="406" r:id="rId12"/>
    <p:sldId id="407" r:id="rId13"/>
    <p:sldId id="408" r:id="rId14"/>
    <p:sldId id="391" r:id="rId15"/>
  </p:sldIdLst>
  <p:sldSz cx="9144000" cy="5143500" type="screen16x9"/>
  <p:notesSz cx="6797675" cy="9926638"/>
  <p:defaultTextStyle>
    <a:lvl1pPr marL="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36A"/>
    <a:srgbClr val="3F444D"/>
    <a:srgbClr val="5F7286"/>
    <a:srgbClr val="C4725E"/>
    <a:srgbClr val="CBBCAD"/>
    <a:srgbClr val="61636A"/>
    <a:srgbClr val="667D76"/>
    <a:srgbClr val="8D9A9E"/>
    <a:srgbClr val="B4A795"/>
    <a:srgbClr val="E6C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6599" autoAdjust="0"/>
  </p:normalViewPr>
  <p:slideViewPr>
    <p:cSldViewPr snapToGrid="0">
      <p:cViewPr varScale="1">
        <p:scale>
          <a:sx n="129" d="100"/>
          <a:sy n="129" d="100"/>
        </p:scale>
        <p:origin x="1680" y="176"/>
      </p:cViewPr>
      <p:guideLst>
        <p:guide orient="horz" pos="1620"/>
        <p:guide pos="2880"/>
        <p:guide pos="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43" d="100"/>
          <a:sy n="143" d="100"/>
        </p:scale>
        <p:origin x="4392" y="21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6D975-CD5B-1244-855C-A61E8638005C}" type="datetimeFigureOut">
              <a:rPr lang="sv-SE" smtClean="0">
                <a:latin typeface="Arial" panose="020B0604020202020204" pitchFamily="34" charset="0"/>
              </a:rPr>
              <a:t>2022-11-03</a:t>
            </a:fld>
            <a:endParaRPr lang="sv-SE" dirty="0">
              <a:latin typeface="Arial" panose="020B0604020202020204" pitchFamily="34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60D96-DDE8-3D49-9859-29B316CD2D64}" type="slidenum">
              <a:rPr lang="sv-SE" smtClean="0">
                <a:latin typeface="Arial" panose="020B0604020202020204" pitchFamily="34" charset="0"/>
              </a:rPr>
              <a:t>‹#›</a:t>
            </a:fld>
            <a:endParaRPr lang="sv-S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21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sv-SE" sz="1200">
                <a:latin typeface="Arial" panose="020B0604020202020204" pitchFamily="34" charset="0"/>
              </a:defRPr>
            </a:lvl1pPr>
            <a:extLst/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sv-SE" sz="1200">
                <a:latin typeface="Arial" panose="020B0604020202020204" pitchFamily="34" charset="0"/>
              </a:defRPr>
            </a:lvl1pPr>
            <a:extLst/>
          </a:lstStyle>
          <a:p>
            <a:fld id="{A8ADFD5B-A66C-449C-B6E8-FB716D07777D}" type="datetimeFigureOut">
              <a:rPr lang="sv-SE" smtClean="0"/>
              <a:pPr/>
              <a:t>2022-11-03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sv-SE" dirty="0"/>
              <a:t>Klicka för att ändra formatet för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sv-SE" sz="1200">
                <a:latin typeface="Arial" panose="020B0604020202020204" pitchFamily="34" charset="0"/>
              </a:defRPr>
            </a:lvl1pPr>
            <a:extLst/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sv-SE" sz="1200">
                <a:latin typeface="Arial" panose="020B0604020202020204" pitchFamily="34" charset="0"/>
              </a:defRPr>
            </a:lvl1pPr>
            <a:extLst/>
          </a:lstStyle>
          <a:p>
            <a:fld id="{CA5D3BF3-D352-46FC-8343-31F56E6730E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85601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 latinLnBrk="0">
      <a:defRPr lang="sv-SE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latinLnBrk="0">
      <a:defRPr lang="sv-SE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latinLnBrk="0">
      <a:defRPr lang="sv-SE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latinLnBrk="0">
      <a:defRPr lang="sv-SE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latinLnBrk="0">
      <a:defRPr lang="sv-SE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rtl="0" latinLnBrk="0">
      <a:defRPr lang="sv-S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sv-S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sv-S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sv-SE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2950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7065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2868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4050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1477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7831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F1B5CD3-7E3A-674C-A9AB-D6D4A670069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1200" y="241200"/>
            <a:ext cx="8676000" cy="46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251999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IMAGE ]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5FF439A-8E47-4F82-A601-9F784F204E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0000" y="1332000"/>
            <a:ext cx="7174800" cy="10476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cap="all" spc="200" baseline="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5pPr>
          </a:lstStyle>
          <a:p>
            <a:r>
              <a:rPr lang="en-GB" dirty="0"/>
              <a:t>HEADLINE ARIAL REGULAR 24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25451A9-BF4C-4C80-8C50-F839ECCDAA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0000" y="2516400"/>
            <a:ext cx="7174800" cy="109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spc="50" baseline="0"/>
            </a:lvl1pPr>
            <a:lvl2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2pPr>
            <a:lvl3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3pPr>
            <a:lvl4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r>
              <a:rPr lang="en-GB" dirty="0"/>
              <a:t>Subhead Arial Regular 12</a:t>
            </a:r>
          </a:p>
        </p:txBody>
      </p:sp>
    </p:spTree>
    <p:extLst>
      <p:ext uri="{BB962C8B-B14F-4D97-AF65-F5344CB8AC3E}">
        <p14:creationId xmlns:p14="http://schemas.microsoft.com/office/powerpoint/2010/main" val="367359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red headline + centr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AF88603-F617-4FA2-A4EB-0E1BF10417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000" y="1280157"/>
            <a:ext cx="7833600" cy="100542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 cap="none" spc="100" baseline="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5pPr>
          </a:lstStyle>
          <a:p>
            <a:r>
              <a:rPr lang="en-GB" dirty="0"/>
              <a:t>Headline </a:t>
            </a:r>
            <a:r>
              <a:rPr lang="en-GB" dirty="0" err="1"/>
              <a:t>arial</a:t>
            </a:r>
            <a:r>
              <a:rPr lang="en-GB" dirty="0"/>
              <a:t> bold 18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0857670-ED21-1B49-A2EF-D2B7C18AE0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2466560"/>
            <a:ext cx="7833600" cy="1878413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000" b="0" spc="50" baseline="0"/>
            </a:lvl1pPr>
            <a:lvl2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2pPr>
            <a:lvl3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3pPr>
            <a:lvl4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r>
              <a:rPr lang="en-GB" dirty="0"/>
              <a:t>Body copy Arial Regular 10</a:t>
            </a:r>
          </a:p>
        </p:txBody>
      </p:sp>
    </p:spTree>
    <p:extLst>
      <p:ext uri="{BB962C8B-B14F-4D97-AF65-F5344CB8AC3E}">
        <p14:creationId xmlns:p14="http://schemas.microsoft.com/office/powerpoint/2010/main" val="3344083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ntrered headline + centr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4">
            <a:extLst>
              <a:ext uri="{FF2B5EF4-FFF2-40B4-BE49-F238E27FC236}">
                <a16:creationId xmlns:a16="http://schemas.microsoft.com/office/drawing/2014/main" id="{169BA5DF-DCC7-4303-ADDE-FACD7835BA7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41200" y="241200"/>
            <a:ext cx="8676000" cy="4212000"/>
          </a:xfrm>
          <a:solidFill>
            <a:schemeClr val="bg1">
              <a:lumMod val="85000"/>
            </a:schemeClr>
          </a:solidFill>
        </p:spPr>
        <p:txBody>
          <a:bodyPr tIns="251999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IMAGE ]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AF88603-F617-4FA2-A4EB-0E1BF10417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000" y="1280157"/>
            <a:ext cx="7833600" cy="100542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 cap="none" spc="100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5pPr>
          </a:lstStyle>
          <a:p>
            <a:r>
              <a:rPr lang="en-GB" dirty="0"/>
              <a:t>Headline </a:t>
            </a:r>
            <a:r>
              <a:rPr lang="en-GB" dirty="0" err="1"/>
              <a:t>arial</a:t>
            </a:r>
            <a:r>
              <a:rPr lang="en-GB" dirty="0"/>
              <a:t> bold 18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0857670-ED21-1B49-A2EF-D2B7C18AE0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2466560"/>
            <a:ext cx="7833600" cy="1878413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000" b="0" spc="50" baseline="0">
                <a:solidFill>
                  <a:schemeClr val="bg1"/>
                </a:solidFill>
              </a:defRPr>
            </a:lvl1pPr>
            <a:lvl2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2pPr>
            <a:lvl3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3pPr>
            <a:lvl4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r>
              <a:rPr lang="en-GB" dirty="0"/>
              <a:t>Body copy Arial Regular 10</a:t>
            </a:r>
          </a:p>
        </p:txBody>
      </p:sp>
    </p:spTree>
    <p:extLst>
      <p:ext uri="{BB962C8B-B14F-4D97-AF65-F5344CB8AC3E}">
        <p14:creationId xmlns:p14="http://schemas.microsoft.com/office/powerpoint/2010/main" val="206876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ag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F1B5CD3-7E3A-674C-A9AB-D6D4A670069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1200" y="241200"/>
            <a:ext cx="8676000" cy="46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251999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IMAGE ]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5FF439A-8E47-4F82-A601-9F784F204E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0000" y="1332000"/>
            <a:ext cx="7174800" cy="10476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cap="all" spc="200" baseline="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5pPr>
          </a:lstStyle>
          <a:p>
            <a:r>
              <a:rPr lang="en-GB" dirty="0"/>
              <a:t>HEADLINE ARIAL REGULAR 24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25451A9-BF4C-4C80-8C50-F839ECCDAA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0000" y="2516400"/>
            <a:ext cx="7174800" cy="109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spc="50" baseline="0"/>
            </a:lvl1pPr>
            <a:lvl2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2pPr>
            <a:lvl3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3pPr>
            <a:lvl4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r>
              <a:rPr lang="en-GB" dirty="0"/>
              <a:t>Subhead Arial Regular 12</a:t>
            </a:r>
          </a:p>
        </p:txBody>
      </p:sp>
    </p:spTree>
    <p:extLst>
      <p:ext uri="{BB962C8B-B14F-4D97-AF65-F5344CB8AC3E}">
        <p14:creationId xmlns:p14="http://schemas.microsoft.com/office/powerpoint/2010/main" val="151063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1">
            <a:extLst>
              <a:ext uri="{FF2B5EF4-FFF2-40B4-BE49-F238E27FC236}">
                <a16:creationId xmlns:a16="http://schemas.microsoft.com/office/drawing/2014/main" id="{02323BB8-B187-4CB3-9BD6-5BC043B9B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noProof="0"/>
              <a:t>Klicka här för att ändra mall för rubrikformat</a:t>
            </a:r>
            <a:endParaRPr lang="en-GB" noProof="0" dirty="0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08819C71-CC97-4FD3-B96B-8697D8090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47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856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</p:sldLayoutIdLst>
  <p:hf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400" b="0" i="0" kern="1200" cap="all" spc="200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32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2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24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20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»"/>
        <a:defRPr sz="20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47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427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93" r:id="rId2"/>
    <p:sldLayoutId id="2147483894" r:id="rId3"/>
  </p:sldLayoutIdLst>
  <p:hf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400" b="0" i="0" kern="1200" cap="all" spc="200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32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2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24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20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»"/>
        <a:defRPr sz="20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10">
            <a:extLst>
              <a:ext uri="{FF2B5EF4-FFF2-40B4-BE49-F238E27FC236}">
                <a16:creationId xmlns:a16="http://schemas.microsoft.com/office/drawing/2014/main" id="{F8C92A34-C5F9-422A-AF41-50294DF2408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2229" b="2229"/>
          <a:stretch>
            <a:fillRect/>
          </a:stretch>
        </p:blipFill>
        <p:spPr>
          <a:xfrm>
            <a:off x="241300" y="241300"/>
            <a:ext cx="8675688" cy="4662488"/>
          </a:xfr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CA8C39F-83F3-46EA-A115-08572A04C0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90000" y="975892"/>
            <a:ext cx="7174800" cy="1241398"/>
          </a:xfrm>
        </p:spPr>
        <p:txBody>
          <a:bodyPr/>
          <a:lstStyle/>
          <a:p>
            <a:r>
              <a:rPr lang="sv-SE" sz="3200" b="1" spc="300" dirty="0">
                <a:solidFill>
                  <a:schemeClr val="bg1"/>
                </a:solidFill>
              </a:rPr>
              <a:t>WEEE* </a:t>
            </a:r>
            <a:br>
              <a:rPr lang="sv-SE" sz="3200" b="1" spc="300" dirty="0">
                <a:solidFill>
                  <a:schemeClr val="bg1"/>
                </a:solidFill>
              </a:rPr>
            </a:br>
            <a:r>
              <a:rPr lang="sv-SE" sz="3200" b="1" spc="300" dirty="0">
                <a:solidFill>
                  <a:schemeClr val="bg1"/>
                </a:solidFill>
              </a:rPr>
              <a:t>management </a:t>
            </a:r>
            <a:br>
              <a:rPr lang="sv-SE" sz="3200" b="1" spc="300" dirty="0">
                <a:solidFill>
                  <a:schemeClr val="bg1"/>
                </a:solidFill>
              </a:rPr>
            </a:br>
            <a:r>
              <a:rPr lang="sv-SE" sz="3200" b="1" spc="300" dirty="0">
                <a:solidFill>
                  <a:schemeClr val="bg1"/>
                </a:solidFill>
              </a:rPr>
              <a:t>setup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F920E91-AA90-4003-A04B-83A1B4B9FD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90000" y="2761793"/>
            <a:ext cx="7174800" cy="1098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Five tips for your electronic waste management.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1000" i="1" dirty="0">
                <a:solidFill>
                  <a:schemeClr val="bg1"/>
                </a:solidFill>
              </a:rPr>
              <a:t>*WEEE = Waste from Electrical and Electronic Equipment </a:t>
            </a: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B18D48E4-ADCA-4E1A-B067-87A52572B513}"/>
              </a:ext>
            </a:extLst>
          </p:cNvPr>
          <p:cNvCxnSpPr>
            <a:cxnSpLocks/>
          </p:cNvCxnSpPr>
          <p:nvPr/>
        </p:nvCxnSpPr>
        <p:spPr>
          <a:xfrm>
            <a:off x="990000" y="2560356"/>
            <a:ext cx="10782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60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10">
            <a:extLst>
              <a:ext uri="{FF2B5EF4-FFF2-40B4-BE49-F238E27FC236}">
                <a16:creationId xmlns:a16="http://schemas.microsoft.com/office/drawing/2014/main" id="{A1721A81-96A5-42C7-9B29-316712A10F1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t="1517" r="1511"/>
          <a:stretch/>
        </p:blipFill>
        <p:spPr>
          <a:xfrm>
            <a:off x="0" y="0"/>
            <a:ext cx="9144000" cy="5143500"/>
          </a:xfrm>
        </p:spPr>
      </p:pic>
      <p:cxnSp>
        <p:nvCxnSpPr>
          <p:cNvPr id="8" name="Rak 2">
            <a:extLst>
              <a:ext uri="{FF2B5EF4-FFF2-40B4-BE49-F238E27FC236}">
                <a16:creationId xmlns:a16="http://schemas.microsoft.com/office/drawing/2014/main" id="{ED6E9FCD-A49C-433F-9F4E-C31F21B81564}"/>
              </a:ext>
            </a:extLst>
          </p:cNvPr>
          <p:cNvCxnSpPr/>
          <p:nvPr/>
        </p:nvCxnSpPr>
        <p:spPr>
          <a:xfrm>
            <a:off x="4290204" y="2360236"/>
            <a:ext cx="563593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0ECF55E-119E-49B1-A266-7DEF9CC6E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409" y="2628628"/>
            <a:ext cx="1347183" cy="495239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124F8DAF-F9A5-4F78-9586-FF61EEF41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850" y="1823521"/>
            <a:ext cx="1992300" cy="28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3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74FB8D7-F386-4E8F-9514-562B916EAC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4521" y="367801"/>
            <a:ext cx="7397079" cy="2196684"/>
          </a:xfrm>
        </p:spPr>
        <p:txBody>
          <a:bodyPr/>
          <a:lstStyle/>
          <a:p>
            <a:pPr algn="l"/>
            <a:r>
              <a:rPr lang="en-US" sz="2200" dirty="0"/>
              <a:t>A guide for those responsible </a:t>
            </a:r>
            <a:br>
              <a:rPr lang="en-US" sz="2200" dirty="0"/>
            </a:br>
            <a:r>
              <a:rPr lang="en-US" sz="2200" dirty="0"/>
              <a:t>of your company’s electronic waste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82B5ED3-2A8B-4084-89D7-770BBDA107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4521" y="2745460"/>
            <a:ext cx="7397079" cy="1878413"/>
          </a:xfrm>
        </p:spPr>
        <p:txBody>
          <a:bodyPr/>
          <a:lstStyle/>
          <a:p>
            <a:pPr algn="l"/>
            <a:r>
              <a:rPr lang="en-US" sz="1200" dirty="0"/>
              <a:t>Some simple tips on what to think about, when setting up a well-functioning </a:t>
            </a:r>
            <a:br>
              <a:rPr lang="en-US" sz="1200" dirty="0"/>
            </a:br>
            <a:r>
              <a:rPr lang="en-US" sz="1200" dirty="0"/>
              <a:t>electronics waste management solution.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D981FEEF-D2F6-43BD-99EA-DB02C73611F1}"/>
              </a:ext>
            </a:extLst>
          </p:cNvPr>
          <p:cNvSpPr txBox="1">
            <a:spLocks/>
          </p:cNvSpPr>
          <p:nvPr/>
        </p:nvSpPr>
        <p:spPr>
          <a:xfrm>
            <a:off x="1084521" y="367801"/>
            <a:ext cx="5613990" cy="232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150" dirty="0">
                <a:solidFill>
                  <a:schemeClr val="tx1"/>
                </a:solidFill>
              </a:rPr>
              <a:t>WEEE management setup</a:t>
            </a:r>
          </a:p>
        </p:txBody>
      </p:sp>
    </p:spTree>
    <p:extLst>
      <p:ext uri="{BB962C8B-B14F-4D97-AF65-F5344CB8AC3E}">
        <p14:creationId xmlns:p14="http://schemas.microsoft.com/office/powerpoint/2010/main" val="411869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latshållare för bild 7">
            <a:extLst>
              <a:ext uri="{FF2B5EF4-FFF2-40B4-BE49-F238E27FC236}">
                <a16:creationId xmlns:a16="http://schemas.microsoft.com/office/drawing/2014/main" id="{55A37FC8-91A4-44C8-BA99-0FCBF45C0C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312" t="941" r="-4113" b="4624"/>
          <a:stretch/>
        </p:blipFill>
        <p:spPr>
          <a:xfrm>
            <a:off x="241200" y="241200"/>
            <a:ext cx="8676000" cy="4212000"/>
          </a:xfrm>
          <a:prstGeom prst="rect">
            <a:avLst/>
          </a:pr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74FB8D7-F386-4E8F-9514-562B916EAC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4521" y="484082"/>
            <a:ext cx="7397079" cy="1005427"/>
          </a:xfrm>
        </p:spPr>
        <p:txBody>
          <a:bodyPr/>
          <a:lstStyle/>
          <a:p>
            <a:pPr algn="l"/>
            <a:r>
              <a:rPr lang="en-US" sz="2200" dirty="0"/>
              <a:t>The five basic tips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D981FEEF-D2F6-43BD-99EA-DB02C73611F1}"/>
              </a:ext>
            </a:extLst>
          </p:cNvPr>
          <p:cNvSpPr txBox="1">
            <a:spLocks/>
          </p:cNvSpPr>
          <p:nvPr/>
        </p:nvSpPr>
        <p:spPr>
          <a:xfrm>
            <a:off x="1084521" y="367801"/>
            <a:ext cx="5613990" cy="232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150" dirty="0">
                <a:solidFill>
                  <a:schemeClr val="tx1"/>
                </a:solidFill>
              </a:rPr>
              <a:t>WEEE management setup</a:t>
            </a:r>
          </a:p>
        </p:txBody>
      </p:sp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50FED075-BC69-4281-A6F0-0E19439E06B5}"/>
              </a:ext>
            </a:extLst>
          </p:cNvPr>
          <p:cNvSpPr txBox="1">
            <a:spLocks/>
          </p:cNvSpPr>
          <p:nvPr/>
        </p:nvSpPr>
        <p:spPr>
          <a:xfrm>
            <a:off x="901927" y="3263899"/>
            <a:ext cx="1554196" cy="16764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0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Sorting</a:t>
            </a:r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0F965D06-5FAF-466A-8FA6-77BF898FEBAE}"/>
              </a:ext>
            </a:extLst>
          </p:cNvPr>
          <p:cNvSpPr txBox="1">
            <a:spLocks/>
          </p:cNvSpPr>
          <p:nvPr/>
        </p:nvSpPr>
        <p:spPr>
          <a:xfrm>
            <a:off x="2380315" y="3263899"/>
            <a:ext cx="1554196" cy="16764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0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Hazardous </a:t>
            </a:r>
            <a:br>
              <a:rPr lang="en-US" sz="1200" dirty="0"/>
            </a:br>
            <a:r>
              <a:rPr lang="en-US" sz="1200" dirty="0"/>
              <a:t>waste</a:t>
            </a:r>
          </a:p>
        </p:txBody>
      </p:sp>
      <p:sp>
        <p:nvSpPr>
          <p:cNvPr id="12" name="Platshållare för text 5">
            <a:extLst>
              <a:ext uri="{FF2B5EF4-FFF2-40B4-BE49-F238E27FC236}">
                <a16:creationId xmlns:a16="http://schemas.microsoft.com/office/drawing/2014/main" id="{04724AFD-8E8F-4B40-ADBE-CF699A641FC2}"/>
              </a:ext>
            </a:extLst>
          </p:cNvPr>
          <p:cNvSpPr txBox="1">
            <a:spLocks/>
          </p:cNvSpPr>
          <p:nvPr/>
        </p:nvSpPr>
        <p:spPr>
          <a:xfrm>
            <a:off x="3858703" y="3263899"/>
            <a:ext cx="1554196" cy="16764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0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Security</a:t>
            </a:r>
          </a:p>
        </p:txBody>
      </p:sp>
      <p:sp>
        <p:nvSpPr>
          <p:cNvPr id="13" name="Platshållare för text 5">
            <a:extLst>
              <a:ext uri="{FF2B5EF4-FFF2-40B4-BE49-F238E27FC236}">
                <a16:creationId xmlns:a16="http://schemas.microsoft.com/office/drawing/2014/main" id="{9CB54CC7-22E2-4D07-AB78-EFF3A251473C}"/>
              </a:ext>
            </a:extLst>
          </p:cNvPr>
          <p:cNvSpPr txBox="1">
            <a:spLocks/>
          </p:cNvSpPr>
          <p:nvPr/>
        </p:nvSpPr>
        <p:spPr>
          <a:xfrm>
            <a:off x="5337091" y="3263899"/>
            <a:ext cx="1554196" cy="16764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0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Knowledge </a:t>
            </a:r>
            <a:br>
              <a:rPr lang="en-US" sz="1200" dirty="0"/>
            </a:br>
            <a:r>
              <a:rPr lang="en-US" sz="1200" dirty="0"/>
              <a:t>sharing</a:t>
            </a:r>
          </a:p>
        </p:txBody>
      </p:sp>
      <p:sp>
        <p:nvSpPr>
          <p:cNvPr id="14" name="Platshållare för text 5">
            <a:extLst>
              <a:ext uri="{FF2B5EF4-FFF2-40B4-BE49-F238E27FC236}">
                <a16:creationId xmlns:a16="http://schemas.microsoft.com/office/drawing/2014/main" id="{30DDBE96-A98D-40CD-8692-4366170166F4}"/>
              </a:ext>
            </a:extLst>
          </p:cNvPr>
          <p:cNvSpPr txBox="1">
            <a:spLocks/>
          </p:cNvSpPr>
          <p:nvPr/>
        </p:nvSpPr>
        <p:spPr>
          <a:xfrm>
            <a:off x="6815478" y="3263899"/>
            <a:ext cx="1554196" cy="16764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0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Communications</a:t>
            </a:r>
          </a:p>
        </p:txBody>
      </p:sp>
    </p:spTree>
    <p:extLst>
      <p:ext uri="{BB962C8B-B14F-4D97-AF65-F5344CB8AC3E}">
        <p14:creationId xmlns:p14="http://schemas.microsoft.com/office/powerpoint/2010/main" val="256986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>
            <a:extLst>
              <a:ext uri="{FF2B5EF4-FFF2-40B4-BE49-F238E27FC236}">
                <a16:creationId xmlns:a16="http://schemas.microsoft.com/office/drawing/2014/main" id="{4C43B241-0005-445A-B950-8E462D831FBA}"/>
              </a:ext>
            </a:extLst>
          </p:cNvPr>
          <p:cNvSpPr/>
          <p:nvPr/>
        </p:nvSpPr>
        <p:spPr>
          <a:xfrm>
            <a:off x="241200" y="241200"/>
            <a:ext cx="8676000" cy="466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3731A22-29D0-46B7-9BAA-F29B25A58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505" y="726934"/>
            <a:ext cx="3599695" cy="3599695"/>
          </a:xfrm>
          <a:prstGeom prst="rect">
            <a:avLst/>
          </a:pr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74FB8D7-F386-4E8F-9514-562B916EAC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4521" y="1424752"/>
            <a:ext cx="4995124" cy="753577"/>
          </a:xfrm>
        </p:spPr>
        <p:txBody>
          <a:bodyPr/>
          <a:lstStyle/>
          <a:p>
            <a:pPr algn="l"/>
            <a:r>
              <a:rPr lang="en-US" spc="200" dirty="0"/>
              <a:t>SORTING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82B5ED3-2A8B-4084-89D7-770BBDA107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4521" y="2401837"/>
            <a:ext cx="5411972" cy="1884633"/>
          </a:xfrm>
        </p:spPr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1" dirty="0"/>
              <a:t>Keep track </a:t>
            </a:r>
            <a:r>
              <a:rPr lang="en-US" dirty="0"/>
              <a:t>of everything that leaves your business.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1" dirty="0"/>
              <a:t>Know how to sort </a:t>
            </a:r>
            <a:r>
              <a:rPr lang="en-US" dirty="0"/>
              <a:t>the production spill and waste.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1" dirty="0"/>
              <a:t>Have the right containers </a:t>
            </a:r>
            <a:r>
              <a:rPr lang="en-US" dirty="0"/>
              <a:t>and know which waste goes where.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1" dirty="0"/>
              <a:t>Have proper transports routines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Log all the waste that leaves your business.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Keep track of your </a:t>
            </a:r>
            <a:r>
              <a:rPr lang="en-US" b="1" dirty="0"/>
              <a:t>waste quantities and qualities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as it prevents unnecessary costs.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20715EB7-8F23-4610-9D5D-A144AA7CA2AE}"/>
              </a:ext>
            </a:extLst>
          </p:cNvPr>
          <p:cNvSpPr txBox="1">
            <a:spLocks/>
          </p:cNvSpPr>
          <p:nvPr/>
        </p:nvSpPr>
        <p:spPr>
          <a:xfrm>
            <a:off x="1041989" y="513938"/>
            <a:ext cx="2185448" cy="16898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 i="0" kern="1200" cap="none" spc="1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0" spc="0" dirty="0"/>
              <a:t>01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85360FBD-8E87-437D-B298-A6A9444D6580}"/>
              </a:ext>
            </a:extLst>
          </p:cNvPr>
          <p:cNvSpPr txBox="1">
            <a:spLocks/>
          </p:cNvSpPr>
          <p:nvPr/>
        </p:nvSpPr>
        <p:spPr>
          <a:xfrm>
            <a:off x="1084521" y="367801"/>
            <a:ext cx="5613990" cy="232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150" dirty="0"/>
              <a:t>WEEE management setup</a:t>
            </a:r>
          </a:p>
        </p:txBody>
      </p:sp>
    </p:spTree>
    <p:extLst>
      <p:ext uri="{BB962C8B-B14F-4D97-AF65-F5344CB8AC3E}">
        <p14:creationId xmlns:p14="http://schemas.microsoft.com/office/powerpoint/2010/main" val="171965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>
            <a:extLst>
              <a:ext uri="{FF2B5EF4-FFF2-40B4-BE49-F238E27FC236}">
                <a16:creationId xmlns:a16="http://schemas.microsoft.com/office/drawing/2014/main" id="{4C43B241-0005-445A-B950-8E462D831FBA}"/>
              </a:ext>
            </a:extLst>
          </p:cNvPr>
          <p:cNvSpPr/>
          <p:nvPr/>
        </p:nvSpPr>
        <p:spPr>
          <a:xfrm>
            <a:off x="241200" y="241200"/>
            <a:ext cx="8676000" cy="466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0C4A5CE-A0F9-4F4A-B28F-E44648394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505" y="569819"/>
            <a:ext cx="3599695" cy="3599695"/>
          </a:xfrm>
          <a:prstGeom prst="rect">
            <a:avLst/>
          </a:pr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74FB8D7-F386-4E8F-9514-562B916EAC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4521" y="1424752"/>
            <a:ext cx="4995124" cy="753577"/>
          </a:xfrm>
        </p:spPr>
        <p:txBody>
          <a:bodyPr/>
          <a:lstStyle/>
          <a:p>
            <a:pPr algn="l"/>
            <a:r>
              <a:rPr lang="en-US" spc="200" dirty="0"/>
              <a:t>HAZARDOUS WASTE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82B5ED3-2A8B-4084-89D7-770BBDA107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4521" y="2401837"/>
            <a:ext cx="5411972" cy="1884633"/>
          </a:xfrm>
        </p:spPr>
        <p:txBody>
          <a:bodyPr/>
          <a:lstStyle/>
          <a:p>
            <a:pPr algn="l"/>
            <a:r>
              <a:rPr lang="en-US" dirty="0"/>
              <a:t>Electronics may contain hazardous substances and are classified as </a:t>
            </a:r>
            <a:br>
              <a:rPr lang="en-US" dirty="0"/>
            </a:br>
            <a:r>
              <a:rPr lang="en-US" dirty="0"/>
              <a:t>hazardous waste. These three routines should be part of your management.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1" dirty="0"/>
              <a:t>Battery handling</a:t>
            </a:r>
            <a:r>
              <a:rPr lang="en-US" dirty="0"/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1" dirty="0"/>
              <a:t>Hazardous waste management</a:t>
            </a:r>
            <a:r>
              <a:rPr lang="en-US" dirty="0"/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1" dirty="0"/>
              <a:t>Tracking hazardous waste transport</a:t>
            </a:r>
            <a:r>
              <a:rPr lang="en-US" dirty="0"/>
              <a:t>.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20715EB7-8F23-4610-9D5D-A144AA7CA2AE}"/>
              </a:ext>
            </a:extLst>
          </p:cNvPr>
          <p:cNvSpPr txBox="1">
            <a:spLocks/>
          </p:cNvSpPr>
          <p:nvPr/>
        </p:nvSpPr>
        <p:spPr>
          <a:xfrm>
            <a:off x="1041989" y="513938"/>
            <a:ext cx="2185448" cy="16898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 i="0" kern="1200" cap="none" spc="1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0" spc="0" dirty="0"/>
              <a:t>02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85360FBD-8E87-437D-B298-A6A9444D6580}"/>
              </a:ext>
            </a:extLst>
          </p:cNvPr>
          <p:cNvSpPr txBox="1">
            <a:spLocks/>
          </p:cNvSpPr>
          <p:nvPr/>
        </p:nvSpPr>
        <p:spPr>
          <a:xfrm>
            <a:off x="1084521" y="367801"/>
            <a:ext cx="5613990" cy="232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150" dirty="0"/>
              <a:t>WEEE management setup</a:t>
            </a:r>
          </a:p>
        </p:txBody>
      </p:sp>
    </p:spTree>
    <p:extLst>
      <p:ext uri="{BB962C8B-B14F-4D97-AF65-F5344CB8AC3E}">
        <p14:creationId xmlns:p14="http://schemas.microsoft.com/office/powerpoint/2010/main" val="4207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>
            <a:extLst>
              <a:ext uri="{FF2B5EF4-FFF2-40B4-BE49-F238E27FC236}">
                <a16:creationId xmlns:a16="http://schemas.microsoft.com/office/drawing/2014/main" id="{4C43B241-0005-445A-B950-8E462D831FBA}"/>
              </a:ext>
            </a:extLst>
          </p:cNvPr>
          <p:cNvSpPr/>
          <p:nvPr/>
        </p:nvSpPr>
        <p:spPr>
          <a:xfrm>
            <a:off x="241200" y="241200"/>
            <a:ext cx="8676000" cy="466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74FB8D7-F386-4E8F-9514-562B916EAC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4521" y="1424752"/>
            <a:ext cx="4995124" cy="753577"/>
          </a:xfrm>
        </p:spPr>
        <p:txBody>
          <a:bodyPr/>
          <a:lstStyle/>
          <a:p>
            <a:pPr algn="l"/>
            <a:r>
              <a:rPr lang="en-US" spc="200" dirty="0"/>
              <a:t>SECURITY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82B5ED3-2A8B-4084-89D7-770BBDA107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4521" y="2401837"/>
            <a:ext cx="5411972" cy="1884633"/>
          </a:xfrm>
        </p:spPr>
        <p:txBody>
          <a:bodyPr/>
          <a:lstStyle/>
          <a:p>
            <a:pPr algn="l"/>
            <a:r>
              <a:rPr lang="en-US" dirty="0"/>
              <a:t>With both hazardous waste and sensitive information in electronics, </a:t>
            </a:r>
            <a:br>
              <a:rPr lang="en-US" dirty="0"/>
            </a:br>
            <a:r>
              <a:rPr lang="en-US" dirty="0"/>
              <a:t>it’s important with working routines for computers and other advanced </a:t>
            </a:r>
            <a:br>
              <a:rPr lang="en-US" dirty="0"/>
            </a:br>
            <a:r>
              <a:rPr lang="en-US" dirty="0"/>
              <a:t>electronic devices.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1" dirty="0"/>
              <a:t>Safe hazardous waste </a:t>
            </a:r>
            <a:r>
              <a:rPr lang="en-US" dirty="0"/>
              <a:t>management.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1" dirty="0"/>
              <a:t>Secured information </a:t>
            </a:r>
            <a:r>
              <a:rPr lang="en-US" dirty="0"/>
              <a:t>management.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Use </a:t>
            </a:r>
            <a:r>
              <a:rPr lang="en-US" b="1" dirty="0"/>
              <a:t>competent professionals </a:t>
            </a:r>
            <a:r>
              <a:rPr lang="en-US" dirty="0"/>
              <a:t>in waste management transports </a:t>
            </a:r>
            <a:br>
              <a:rPr lang="en-US" dirty="0"/>
            </a:br>
            <a:r>
              <a:rPr lang="en-US" dirty="0"/>
              <a:t>and collection.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20715EB7-8F23-4610-9D5D-A144AA7CA2AE}"/>
              </a:ext>
            </a:extLst>
          </p:cNvPr>
          <p:cNvSpPr txBox="1">
            <a:spLocks/>
          </p:cNvSpPr>
          <p:nvPr/>
        </p:nvSpPr>
        <p:spPr>
          <a:xfrm>
            <a:off x="1041989" y="513938"/>
            <a:ext cx="2185448" cy="16898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 i="0" kern="1200" cap="none" spc="1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0" spc="0" dirty="0"/>
              <a:t>03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85360FBD-8E87-437D-B298-A6A9444D6580}"/>
              </a:ext>
            </a:extLst>
          </p:cNvPr>
          <p:cNvSpPr txBox="1">
            <a:spLocks/>
          </p:cNvSpPr>
          <p:nvPr/>
        </p:nvSpPr>
        <p:spPr>
          <a:xfrm>
            <a:off x="1084521" y="367801"/>
            <a:ext cx="5613990" cy="232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150" dirty="0"/>
              <a:t>WEEE management setup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27A38EA-FF6D-468A-8995-9ED2C1BAC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505" y="601989"/>
            <a:ext cx="3599695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7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>
            <a:extLst>
              <a:ext uri="{FF2B5EF4-FFF2-40B4-BE49-F238E27FC236}">
                <a16:creationId xmlns:a16="http://schemas.microsoft.com/office/drawing/2014/main" id="{4C43B241-0005-445A-B950-8E462D831FBA}"/>
              </a:ext>
            </a:extLst>
          </p:cNvPr>
          <p:cNvSpPr/>
          <p:nvPr/>
        </p:nvSpPr>
        <p:spPr>
          <a:xfrm>
            <a:off x="241200" y="241200"/>
            <a:ext cx="8676000" cy="466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74FB8D7-F386-4E8F-9514-562B916EAC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4521" y="1424752"/>
            <a:ext cx="4995124" cy="753577"/>
          </a:xfrm>
        </p:spPr>
        <p:txBody>
          <a:bodyPr/>
          <a:lstStyle/>
          <a:p>
            <a:pPr algn="l"/>
            <a:r>
              <a:rPr lang="en-US" spc="200" dirty="0"/>
              <a:t>KNOWLEDGE SHARING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82B5ED3-2A8B-4084-89D7-770BBDA107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4521" y="2401837"/>
            <a:ext cx="5411972" cy="1884633"/>
          </a:xfrm>
        </p:spPr>
        <p:txBody>
          <a:bodyPr/>
          <a:lstStyle/>
          <a:p>
            <a:pPr algn="l"/>
            <a:r>
              <a:rPr lang="en-US" dirty="0"/>
              <a:t>It is important that your employees really know how to handle electronic waste.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1" dirty="0"/>
              <a:t>Staff training routines</a:t>
            </a:r>
            <a:r>
              <a:rPr lang="en-US" dirty="0"/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1" dirty="0"/>
              <a:t>Skill transfer routines</a:t>
            </a:r>
            <a:r>
              <a:rPr lang="en-US" dirty="0"/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1" dirty="0"/>
              <a:t>Accessible information </a:t>
            </a:r>
            <a:r>
              <a:rPr lang="en-US" dirty="0"/>
              <a:t>on regulation and routines.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20715EB7-8F23-4610-9D5D-A144AA7CA2AE}"/>
              </a:ext>
            </a:extLst>
          </p:cNvPr>
          <p:cNvSpPr txBox="1">
            <a:spLocks/>
          </p:cNvSpPr>
          <p:nvPr/>
        </p:nvSpPr>
        <p:spPr>
          <a:xfrm>
            <a:off x="1041989" y="513938"/>
            <a:ext cx="2185448" cy="16898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 i="0" kern="1200" cap="none" spc="1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0" spc="0" dirty="0"/>
              <a:t>04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85360FBD-8E87-437D-B298-A6A9444D6580}"/>
              </a:ext>
            </a:extLst>
          </p:cNvPr>
          <p:cNvSpPr txBox="1">
            <a:spLocks/>
          </p:cNvSpPr>
          <p:nvPr/>
        </p:nvSpPr>
        <p:spPr>
          <a:xfrm>
            <a:off x="1084521" y="367801"/>
            <a:ext cx="5613990" cy="232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150" dirty="0"/>
              <a:t>WEEE management setup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4CC23B7-F89D-48D6-915A-E9C986C4B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105" y="435259"/>
            <a:ext cx="3599695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4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>
            <a:extLst>
              <a:ext uri="{FF2B5EF4-FFF2-40B4-BE49-F238E27FC236}">
                <a16:creationId xmlns:a16="http://schemas.microsoft.com/office/drawing/2014/main" id="{4C43B241-0005-445A-B950-8E462D831FBA}"/>
              </a:ext>
            </a:extLst>
          </p:cNvPr>
          <p:cNvSpPr/>
          <p:nvPr/>
        </p:nvSpPr>
        <p:spPr>
          <a:xfrm>
            <a:off x="241200" y="241200"/>
            <a:ext cx="8676000" cy="466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74FB8D7-F386-4E8F-9514-562B916EAC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4521" y="1424752"/>
            <a:ext cx="4995124" cy="753577"/>
          </a:xfrm>
        </p:spPr>
        <p:txBody>
          <a:bodyPr/>
          <a:lstStyle/>
          <a:p>
            <a:pPr algn="l"/>
            <a:r>
              <a:rPr lang="en-US" spc="200" dirty="0"/>
              <a:t>COMMUNICATIONS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82B5ED3-2A8B-4084-89D7-770BBDA107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4521" y="2401837"/>
            <a:ext cx="5411972" cy="1884633"/>
          </a:xfrm>
        </p:spPr>
        <p:txBody>
          <a:bodyPr/>
          <a:lstStyle/>
          <a:p>
            <a:pPr algn="l"/>
            <a:r>
              <a:rPr lang="en-US" dirty="0"/>
              <a:t>The information efforts for electronic waste concerns both internal </a:t>
            </a:r>
            <a:br>
              <a:rPr lang="en-US" dirty="0"/>
            </a:br>
            <a:r>
              <a:rPr lang="en-US" dirty="0"/>
              <a:t>and external communications.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1" dirty="0"/>
              <a:t>Accessible waste management routines</a:t>
            </a:r>
            <a:r>
              <a:rPr lang="en-US" dirty="0"/>
              <a:t>, in a suitable place. </a:t>
            </a:r>
            <a:br>
              <a:rPr lang="en-US" dirty="0"/>
            </a:br>
            <a:r>
              <a:rPr lang="en-US" dirty="0"/>
              <a:t>The binder/digital solution should be easy to find.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1" dirty="0"/>
              <a:t>Measure your waste </a:t>
            </a:r>
            <a:r>
              <a:rPr lang="en-US" dirty="0"/>
              <a:t>goals and communicate them.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Use </a:t>
            </a:r>
            <a:r>
              <a:rPr lang="en-US" b="1" dirty="0"/>
              <a:t>sustainability communication</a:t>
            </a:r>
            <a:r>
              <a:rPr lang="en-US" dirty="0"/>
              <a:t>, for both brand-building </a:t>
            </a:r>
            <a:br>
              <a:rPr lang="en-US" dirty="0"/>
            </a:br>
            <a:r>
              <a:rPr lang="en-US" dirty="0"/>
              <a:t>marketing and viable customer information.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20715EB7-8F23-4610-9D5D-A144AA7CA2AE}"/>
              </a:ext>
            </a:extLst>
          </p:cNvPr>
          <p:cNvSpPr txBox="1">
            <a:spLocks/>
          </p:cNvSpPr>
          <p:nvPr/>
        </p:nvSpPr>
        <p:spPr>
          <a:xfrm>
            <a:off x="1041989" y="513938"/>
            <a:ext cx="2185448" cy="16898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 i="0" kern="1200" cap="none" spc="1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0" spc="0" dirty="0"/>
              <a:t>05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85360FBD-8E87-437D-B298-A6A9444D6580}"/>
              </a:ext>
            </a:extLst>
          </p:cNvPr>
          <p:cNvSpPr txBox="1">
            <a:spLocks/>
          </p:cNvSpPr>
          <p:nvPr/>
        </p:nvSpPr>
        <p:spPr>
          <a:xfrm>
            <a:off x="1084521" y="367801"/>
            <a:ext cx="5613990" cy="232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150" dirty="0"/>
              <a:t>WEEE management setup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B89CAC3-6C56-4F87-A9EC-D9AAB2CB1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17505" y="678990"/>
            <a:ext cx="3599695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5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74FB8D7-F386-4E8F-9514-562B916EAC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4521" y="-138224"/>
            <a:ext cx="7397079" cy="2196684"/>
          </a:xfrm>
        </p:spPr>
        <p:txBody>
          <a:bodyPr/>
          <a:lstStyle/>
          <a:p>
            <a:pPr algn="l"/>
            <a:r>
              <a:rPr lang="en-US" sz="2200" dirty="0"/>
              <a:t>Conclusion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82B5ED3-2A8B-4084-89D7-770BBDA107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4521" y="2239435"/>
            <a:ext cx="7397079" cy="1878413"/>
          </a:xfrm>
        </p:spPr>
        <p:txBody>
          <a:bodyPr/>
          <a:lstStyle/>
          <a:p>
            <a:pPr algn="l"/>
            <a:r>
              <a:rPr lang="en-US" sz="1200" dirty="0"/>
              <a:t>Maintaining control over </a:t>
            </a:r>
            <a:r>
              <a:rPr lang="en-US" sz="1200" b="1" dirty="0"/>
              <a:t>sorting, hazardous waste, security, knowledge sharing </a:t>
            </a:r>
            <a:br>
              <a:rPr lang="en-US" sz="1200" b="1" dirty="0"/>
            </a:br>
            <a:r>
              <a:rPr lang="en-US" sz="1200" b="1" dirty="0"/>
              <a:t>and communications </a:t>
            </a:r>
            <a:r>
              <a:rPr lang="en-US" sz="1200" dirty="0"/>
              <a:t>provides you with a sound basis for waste management. </a:t>
            </a:r>
          </a:p>
          <a:p>
            <a:pPr algn="l"/>
            <a:r>
              <a:rPr lang="en-US" sz="1200" dirty="0"/>
              <a:t>Also, remember to consider how they all should connect to become a part of the daily </a:t>
            </a:r>
            <a:br>
              <a:rPr lang="en-US" sz="1200" dirty="0"/>
            </a:br>
            <a:r>
              <a:rPr lang="en-US" sz="1200" dirty="0"/>
              <a:t>work routines at your workplace.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D981FEEF-D2F6-43BD-99EA-DB02C73611F1}"/>
              </a:ext>
            </a:extLst>
          </p:cNvPr>
          <p:cNvSpPr txBox="1">
            <a:spLocks/>
          </p:cNvSpPr>
          <p:nvPr/>
        </p:nvSpPr>
        <p:spPr>
          <a:xfrm>
            <a:off x="1084521" y="367801"/>
            <a:ext cx="5613990" cy="232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150" dirty="0">
                <a:solidFill>
                  <a:schemeClr val="tx1"/>
                </a:solidFill>
              </a:rPr>
              <a:t>WEEE management setup</a:t>
            </a:r>
          </a:p>
        </p:txBody>
      </p:sp>
    </p:spTree>
    <p:extLst>
      <p:ext uri="{BB962C8B-B14F-4D97-AF65-F5344CB8AC3E}">
        <p14:creationId xmlns:p14="http://schemas.microsoft.com/office/powerpoint/2010/main" val="242581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tion cover">
  <a:themeElements>
    <a:clrScheme name="Stena_col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D7C76"/>
      </a:accent1>
      <a:accent2>
        <a:srgbClr val="62636A"/>
      </a:accent2>
      <a:accent3>
        <a:srgbClr val="657184"/>
      </a:accent3>
      <a:accent4>
        <a:srgbClr val="B0715F"/>
      </a:accent4>
      <a:accent5>
        <a:srgbClr val="3F4347"/>
      </a:accent5>
      <a:accent6>
        <a:srgbClr val="C5BAAC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 dirty="0" err="1" smtClean="0"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6525" indent="-136525" algn="l">
          <a:buFont typeface="Arial" panose="020B0604020202020204" pitchFamily="34" charset="0"/>
          <a:buChar char="•"/>
          <a:defRPr sz="12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template_Blank_16-9" id="{7205EC2B-C47F-440A-9A36-3C70A6CED172}" vid="{CED55E61-F0E8-4872-8AE1-842E25D7FEDE}"/>
    </a:ext>
  </a:extLst>
</a:theme>
</file>

<file path=ppt/theme/theme2.xml><?xml version="1.0" encoding="utf-8"?>
<a:theme xmlns:a="http://schemas.openxmlformats.org/drawingml/2006/main" name="Content (Basic)">
  <a:themeElements>
    <a:clrScheme name="Stena_col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D7C76"/>
      </a:accent1>
      <a:accent2>
        <a:srgbClr val="62636A"/>
      </a:accent2>
      <a:accent3>
        <a:srgbClr val="657184"/>
      </a:accent3>
      <a:accent4>
        <a:srgbClr val="B0715F"/>
      </a:accent4>
      <a:accent5>
        <a:srgbClr val="3F4347"/>
      </a:accent5>
      <a:accent6>
        <a:srgbClr val="C5BAAC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 dirty="0" err="1" smtClean="0"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20000"/>
          </a:lnSpc>
          <a:spcAft>
            <a:spcPts val="600"/>
          </a:spcAft>
          <a:defRPr sz="1200" spc="5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_template_Blank_16-9" id="{7205EC2B-C47F-440A-9A36-3C70A6CED172}" vid="{3984D978-5976-4D6D-B450-5255BE5FA18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09C42A603CF843A6143090CA185929" ma:contentTypeVersion="10" ma:contentTypeDescription="Create a new document." ma:contentTypeScope="" ma:versionID="2e4e77c3bc1f2a9334f3c49d3ee02445">
  <xsd:schema xmlns:xsd="http://www.w3.org/2001/XMLSchema" xmlns:xs="http://www.w3.org/2001/XMLSchema" xmlns:p="http://schemas.microsoft.com/office/2006/metadata/properties" xmlns:ns2="11597760-1354-44f7-b230-7896e7db2106" xmlns:ns3="cfb2920a-5c17-4e3a-9ce5-a1b67d4859b4" targetNamespace="http://schemas.microsoft.com/office/2006/metadata/properties" ma:root="true" ma:fieldsID="4333d2fe290d8f3efed67376459e4515" ns2:_="" ns3:_="">
    <xsd:import namespace="11597760-1354-44f7-b230-7896e7db2106"/>
    <xsd:import namespace="cfb2920a-5c17-4e3a-9ce5-a1b67d4859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597760-1354-44f7-b230-7896e7db21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b2920a-5c17-4e3a-9ce5-a1b67d4859b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B11C71-186C-4ADE-ADF7-8C257E296D39}">
  <ds:schemaRefs>
    <ds:schemaRef ds:uri="http://schemas.microsoft.com/office/infopath/2007/PartnerControls"/>
    <ds:schemaRef ds:uri="http://schemas.microsoft.com/office/2006/metadata/properties"/>
    <ds:schemaRef ds:uri="cfb2920a-5c17-4e3a-9ce5-a1b67d4859b4"/>
    <ds:schemaRef ds:uri="http://schemas.microsoft.com/office/2006/documentManagement/types"/>
    <ds:schemaRef ds:uri="11597760-1354-44f7-b230-7896e7db2106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A52FCBD-45D0-46C7-AF80-38386E4F0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597760-1354-44f7-b230-7896e7db2106"/>
    <ds:schemaRef ds:uri="cfb2920a-5c17-4e3a-9ce5-a1b67d4859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220723-BE83-469D-A8F4-F0087F4DA4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ppt_template_Blank_16-9</Template>
  <TotalTime>0</TotalTime>
  <Words>387</Words>
  <Application>Microsoft Macintosh PowerPoint</Application>
  <PresentationFormat>Bildspel på skärmen (16:9)</PresentationFormat>
  <Paragraphs>62</Paragraphs>
  <Slides>10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10</vt:i4>
      </vt:variant>
    </vt:vector>
  </HeadingPairs>
  <TitlesOfParts>
    <vt:vector size="13" baseType="lpstr">
      <vt:lpstr>Arial</vt:lpstr>
      <vt:lpstr>Presentation cover</vt:lpstr>
      <vt:lpstr>Content (Basic)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cp:lastPrinted>2019-03-06T12:24:30Z</cp:lastPrinted>
  <dcterms:created xsi:type="dcterms:W3CDTF">2020-04-16T07:00:08Z</dcterms:created>
  <dcterms:modified xsi:type="dcterms:W3CDTF">2022-11-03T07:23:30Z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0x0101003B09C42A603CF843A6143090CA185929</vt:lpwstr>
  </property>
</Properties>
</file>