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867" r:id="rId4"/>
    <p:sldMasterId id="2147483884" r:id="rId5"/>
  </p:sldMasterIdLst>
  <p:notesMasterIdLst>
    <p:notesMasterId r:id="rId17"/>
  </p:notesMasterIdLst>
  <p:handoutMasterIdLst>
    <p:handoutMasterId r:id="rId18"/>
  </p:handoutMasterIdLst>
  <p:sldIdLst>
    <p:sldId id="403" r:id="rId6"/>
    <p:sldId id="324" r:id="rId7"/>
    <p:sldId id="410" r:id="rId8"/>
    <p:sldId id="331" r:id="rId9"/>
    <p:sldId id="404" r:id="rId10"/>
    <p:sldId id="405" r:id="rId11"/>
    <p:sldId id="406" r:id="rId12"/>
    <p:sldId id="407" r:id="rId13"/>
    <p:sldId id="408" r:id="rId14"/>
    <p:sldId id="411" r:id="rId15"/>
    <p:sldId id="391" r:id="rId16"/>
  </p:sldIdLst>
  <p:sldSz cx="9144000" cy="5143500" type="screen16x9"/>
  <p:notesSz cx="6797675" cy="9926638"/>
  <p:defaultTextStyle>
    <a:lvl1pPr marL="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36A"/>
    <a:srgbClr val="3F444D"/>
    <a:srgbClr val="5F7286"/>
    <a:srgbClr val="C4725E"/>
    <a:srgbClr val="CBBCAD"/>
    <a:srgbClr val="61636A"/>
    <a:srgbClr val="667D76"/>
    <a:srgbClr val="8D9A9E"/>
    <a:srgbClr val="B4A795"/>
    <a:srgbClr val="E6C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770" autoAdjust="0"/>
  </p:normalViewPr>
  <p:slideViewPr>
    <p:cSldViewPr snapToGrid="0">
      <p:cViewPr varScale="1">
        <p:scale>
          <a:sx n="71" d="100"/>
          <a:sy n="71" d="100"/>
        </p:scale>
        <p:origin x="1338" y="72"/>
      </p:cViewPr>
      <p:guideLst>
        <p:guide orient="horz" pos="1620"/>
        <p:guide pos="2880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97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D975-CD5B-1244-855C-A61E8638005C}" type="datetimeFigureOut">
              <a:rPr lang="sv-SE" smtClean="0">
                <a:latin typeface="Arial" panose="020B0604020202020204" pitchFamily="34" charset="0"/>
              </a:rPr>
              <a:t>2020-06-04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0D96-DDE8-3D49-9859-29B316CD2D64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A8ADFD5B-A66C-449C-B6E8-FB716D07777D}" type="datetimeFigureOut">
              <a:rPr lang="sv-SE" smtClean="0"/>
              <a:pPr/>
              <a:t>2020-06-04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sv-SE" dirty="0"/>
              <a:t>Klicka för att ändra formatet för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CA5D3BF3-D352-46FC-8343-31F56E6730E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8560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78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768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1B5CD3-7E3A-674C-A9AB-D6D4A6700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FF439A-8E47-4F82-A601-9F784F204E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5451A9-BF4C-4C80-8C50-F839ECCDA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6735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280157"/>
            <a:ext cx="7833600" cy="100542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cap="none" spc="1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</a:t>
            </a:r>
            <a:r>
              <a:rPr lang="en-GB" dirty="0" err="1"/>
              <a:t>arial</a:t>
            </a:r>
            <a:r>
              <a:rPr lang="en-GB" dirty="0"/>
              <a:t> bold 18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466560"/>
            <a:ext cx="7833600" cy="187841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10</a:t>
            </a:r>
          </a:p>
        </p:txBody>
      </p:sp>
    </p:spTree>
    <p:extLst>
      <p:ext uri="{BB962C8B-B14F-4D97-AF65-F5344CB8AC3E}">
        <p14:creationId xmlns:p14="http://schemas.microsoft.com/office/powerpoint/2010/main" val="334408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169BA5DF-DCC7-4303-ADDE-FACD7835BA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1200" y="241200"/>
            <a:ext cx="8676000" cy="466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280157"/>
            <a:ext cx="7833600" cy="100542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cap="none" spc="1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</a:t>
            </a:r>
            <a:r>
              <a:rPr lang="en-GB" dirty="0" err="1"/>
              <a:t>arial</a:t>
            </a:r>
            <a:r>
              <a:rPr lang="en-GB" dirty="0"/>
              <a:t> bold 18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466560"/>
            <a:ext cx="7833600" cy="187841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10</a:t>
            </a:r>
          </a:p>
        </p:txBody>
      </p:sp>
    </p:spTree>
    <p:extLst>
      <p:ext uri="{BB962C8B-B14F-4D97-AF65-F5344CB8AC3E}">
        <p14:creationId xmlns:p14="http://schemas.microsoft.com/office/powerpoint/2010/main" val="206876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1B5CD3-7E3A-674C-A9AB-D6D4A6700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FF439A-8E47-4F82-A601-9F784F204E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5451A9-BF4C-4C80-8C50-F839ECCDA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151063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02323BB8-B187-4CB3-9BD6-5BC043B9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8819C71-CC97-4FD3-B96B-8697D8090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856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2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93" r:id="rId2"/>
    <p:sldLayoutId id="2147483894" r:id="rId3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7">
            <a:extLst>
              <a:ext uri="{FF2B5EF4-FFF2-40B4-BE49-F238E27FC236}">
                <a16:creationId xmlns:a16="http://schemas.microsoft.com/office/drawing/2014/main" id="{3364817A-23A3-4717-B978-F6CE273AC3D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2229" b="2229"/>
          <a:stretch/>
        </p:blipFill>
        <p:spPr>
          <a:xfrm>
            <a:off x="241300" y="241300"/>
            <a:ext cx="8675688" cy="4662488"/>
          </a:xfr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CA8C39F-83F3-46EA-A115-08572A04C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0000" y="1209809"/>
            <a:ext cx="7174800" cy="1241398"/>
          </a:xfrm>
        </p:spPr>
        <p:txBody>
          <a:bodyPr/>
          <a:lstStyle/>
          <a:p>
            <a:r>
              <a:rPr lang="en-US" sz="3200" b="1" spc="300" dirty="0">
                <a:solidFill>
                  <a:schemeClr val="bg1"/>
                </a:solidFill>
              </a:rPr>
              <a:t>setting business goals </a:t>
            </a:r>
            <a:br>
              <a:rPr lang="en-US" sz="3200" b="1" spc="300" dirty="0">
                <a:solidFill>
                  <a:schemeClr val="bg1"/>
                </a:solidFill>
              </a:rPr>
            </a:br>
            <a:r>
              <a:rPr lang="en-US" sz="3200" b="1" spc="300" dirty="0">
                <a:solidFill>
                  <a:schemeClr val="bg1"/>
                </a:solidFill>
              </a:rPr>
              <a:t>to Manage your recycling 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B18D48E4-ADCA-4E1A-B067-87A52572B513}"/>
              </a:ext>
            </a:extLst>
          </p:cNvPr>
          <p:cNvCxnSpPr>
            <a:cxnSpLocks/>
          </p:cNvCxnSpPr>
          <p:nvPr/>
        </p:nvCxnSpPr>
        <p:spPr>
          <a:xfrm>
            <a:off x="990000" y="2794273"/>
            <a:ext cx="10782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8">
            <a:extLst>
              <a:ext uri="{FF2B5EF4-FFF2-40B4-BE49-F238E27FC236}">
                <a16:creationId xmlns:a16="http://schemas.microsoft.com/office/drawing/2014/main" id="{300BBD91-C1FF-4DF2-8B0C-8501EF6E5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904" t="-3033" r="-8003" b="2134"/>
          <a:stretch/>
        </p:blipFill>
        <p:spPr>
          <a:xfrm>
            <a:off x="241200" y="241200"/>
            <a:ext cx="8676000" cy="42120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484082"/>
            <a:ext cx="7397079" cy="1005427"/>
          </a:xfrm>
        </p:spPr>
        <p:txBody>
          <a:bodyPr/>
          <a:lstStyle/>
          <a:p>
            <a:pPr algn="l"/>
            <a:r>
              <a:rPr lang="en-US" sz="2200" dirty="0"/>
              <a:t>Overview of the goals</a:t>
            </a: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67E323B1-B28D-43DD-AF87-07C88BAC8A00}"/>
              </a:ext>
            </a:extLst>
          </p:cNvPr>
          <p:cNvSpPr txBox="1">
            <a:spLocks/>
          </p:cNvSpPr>
          <p:nvPr/>
        </p:nvSpPr>
        <p:spPr>
          <a:xfrm>
            <a:off x="848762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Degree </a:t>
            </a:r>
            <a:br>
              <a:rPr lang="en-US" sz="1200" dirty="0"/>
            </a:br>
            <a:r>
              <a:rPr lang="en-US" sz="1200" dirty="0"/>
              <a:t>of recycling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D947B1DE-CE3A-4F36-9171-D8CA9A8603BC}"/>
              </a:ext>
            </a:extLst>
          </p:cNvPr>
          <p:cNvSpPr txBox="1">
            <a:spLocks/>
          </p:cNvSpPr>
          <p:nvPr/>
        </p:nvSpPr>
        <p:spPr>
          <a:xfrm>
            <a:off x="2046358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Transports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B487D7CE-D199-4811-A96F-4C264CCF3930}"/>
              </a:ext>
            </a:extLst>
          </p:cNvPr>
          <p:cNvSpPr txBox="1">
            <a:spLocks/>
          </p:cNvSpPr>
          <p:nvPr/>
        </p:nvSpPr>
        <p:spPr>
          <a:xfrm>
            <a:off x="3243954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Waste </a:t>
            </a:r>
            <a:br>
              <a:rPr lang="en-US" sz="1200" dirty="0"/>
            </a:br>
            <a:r>
              <a:rPr lang="en-US" sz="1200" dirty="0"/>
              <a:t>numbers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A6DCA4DE-B78C-42B3-8BEB-9C925DE577B2}"/>
              </a:ext>
            </a:extLst>
          </p:cNvPr>
          <p:cNvSpPr txBox="1">
            <a:spLocks/>
          </p:cNvSpPr>
          <p:nvPr/>
        </p:nvSpPr>
        <p:spPr>
          <a:xfrm>
            <a:off x="4441550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Staff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FF8AE007-B268-402B-853E-E94DAED14F5C}"/>
              </a:ext>
            </a:extLst>
          </p:cNvPr>
          <p:cNvSpPr txBox="1">
            <a:spLocks/>
          </p:cNvSpPr>
          <p:nvPr/>
        </p:nvSpPr>
        <p:spPr>
          <a:xfrm>
            <a:off x="6836744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Materials </a:t>
            </a:r>
            <a:br>
              <a:rPr lang="en-US" sz="1200" dirty="0"/>
            </a:br>
            <a:r>
              <a:rPr lang="en-US" sz="1200" dirty="0"/>
              <a:t>recycled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981FEEF-D2F6-43BD-99EA-DB02C73611F1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>
                <a:solidFill>
                  <a:schemeClr val="tx1"/>
                </a:solidFill>
              </a:rPr>
              <a:t>Business goals supporting waste management</a:t>
            </a:r>
          </a:p>
        </p:txBody>
      </p:sp>
      <p:sp>
        <p:nvSpPr>
          <p:cNvPr id="23" name="Platshållare för text 5">
            <a:extLst>
              <a:ext uri="{FF2B5EF4-FFF2-40B4-BE49-F238E27FC236}">
                <a16:creationId xmlns:a16="http://schemas.microsoft.com/office/drawing/2014/main" id="{80EF666F-AB5C-4900-9BC5-471EA7AB07AD}"/>
              </a:ext>
            </a:extLst>
          </p:cNvPr>
          <p:cNvSpPr txBox="1">
            <a:spLocks/>
          </p:cNvSpPr>
          <p:nvPr/>
        </p:nvSpPr>
        <p:spPr>
          <a:xfrm>
            <a:off x="5639146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Recyclability</a:t>
            </a:r>
          </a:p>
        </p:txBody>
      </p:sp>
    </p:spTree>
    <p:extLst>
      <p:ext uri="{BB962C8B-B14F-4D97-AF65-F5344CB8AC3E}">
        <p14:creationId xmlns:p14="http://schemas.microsoft.com/office/powerpoint/2010/main" val="27137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7">
            <a:extLst>
              <a:ext uri="{FF2B5EF4-FFF2-40B4-BE49-F238E27FC236}">
                <a16:creationId xmlns:a16="http://schemas.microsoft.com/office/drawing/2014/main" id="{599BCAB7-1348-47F5-A686-E07A3FBFDD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985" r="3966" b="1985"/>
          <a:stretch/>
        </p:blipFill>
        <p:spPr>
          <a:xfrm>
            <a:off x="0" y="0"/>
            <a:ext cx="9144000" cy="5143500"/>
          </a:xfrm>
          <a:noFill/>
        </p:spPr>
      </p:pic>
      <p:cxnSp>
        <p:nvCxnSpPr>
          <p:cNvPr id="8" name="Rak 2">
            <a:extLst>
              <a:ext uri="{FF2B5EF4-FFF2-40B4-BE49-F238E27FC236}">
                <a16:creationId xmlns:a16="http://schemas.microsoft.com/office/drawing/2014/main" id="{ED6E9FCD-A49C-433F-9F4E-C31F21B81564}"/>
              </a:ext>
            </a:extLst>
          </p:cNvPr>
          <p:cNvCxnSpPr/>
          <p:nvPr/>
        </p:nvCxnSpPr>
        <p:spPr>
          <a:xfrm>
            <a:off x="4290204" y="2360236"/>
            <a:ext cx="56359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ECF55E-119E-49B1-A266-7DEF9CC6E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09" y="2628628"/>
            <a:ext cx="1347183" cy="49523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24F8DAF-F9A5-4F78-9586-FF61EEF4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850" y="1823521"/>
            <a:ext cx="1992300" cy="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0"/>
            <a:ext cx="7397079" cy="2196684"/>
          </a:xfrm>
        </p:spPr>
        <p:txBody>
          <a:bodyPr/>
          <a:lstStyle/>
          <a:p>
            <a:pPr algn="l"/>
            <a:r>
              <a:rPr lang="en-US" sz="2200" dirty="0"/>
              <a:t>Better economy, more sustainability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377659"/>
            <a:ext cx="7397079" cy="1878413"/>
          </a:xfrm>
        </p:spPr>
        <p:txBody>
          <a:bodyPr/>
          <a:lstStyle/>
          <a:p>
            <a:pPr algn="l"/>
            <a:r>
              <a:rPr lang="en-US" sz="1200" dirty="0"/>
              <a:t>Creating goals for your business provides clarity, for employees as well as </a:t>
            </a:r>
            <a:br>
              <a:rPr lang="en-US" sz="1200" dirty="0"/>
            </a:br>
            <a:r>
              <a:rPr lang="en-US" sz="1200" dirty="0"/>
              <a:t>for customers and consumers. </a:t>
            </a:r>
          </a:p>
          <a:p>
            <a:pPr algn="l"/>
            <a:r>
              <a:rPr lang="en-US" sz="1200" dirty="0"/>
              <a:t>The goals shown here are relatively simple to create, as they allow you to </a:t>
            </a:r>
            <a:br>
              <a:rPr lang="en-US" sz="1200" dirty="0"/>
            </a:br>
            <a:r>
              <a:rPr lang="en-US" sz="1200" dirty="0"/>
              <a:t>see the development of waste management over time.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981FEEF-D2F6-43BD-99EA-DB02C73611F1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>
                <a:solidFill>
                  <a:schemeClr val="tx1"/>
                </a:solidFill>
              </a:rPr>
              <a:t>Business goals supporting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41186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8">
            <a:extLst>
              <a:ext uri="{FF2B5EF4-FFF2-40B4-BE49-F238E27FC236}">
                <a16:creationId xmlns:a16="http://schemas.microsoft.com/office/drawing/2014/main" id="{300BBD91-C1FF-4DF2-8B0C-8501EF6E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904" t="-3033" r="-8003" b="2134"/>
          <a:stretch/>
        </p:blipFill>
        <p:spPr>
          <a:xfrm>
            <a:off x="241200" y="241200"/>
            <a:ext cx="8676000" cy="42120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484082"/>
            <a:ext cx="7397079" cy="1005427"/>
          </a:xfrm>
        </p:spPr>
        <p:txBody>
          <a:bodyPr/>
          <a:lstStyle/>
          <a:p>
            <a:pPr algn="l"/>
            <a:r>
              <a:rPr lang="en-US" sz="2200" dirty="0"/>
              <a:t>Overview of the goals</a:t>
            </a: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67E323B1-B28D-43DD-AF87-07C88BAC8A00}"/>
              </a:ext>
            </a:extLst>
          </p:cNvPr>
          <p:cNvSpPr txBox="1">
            <a:spLocks/>
          </p:cNvSpPr>
          <p:nvPr/>
        </p:nvSpPr>
        <p:spPr>
          <a:xfrm>
            <a:off x="848762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Degree </a:t>
            </a:r>
            <a:br>
              <a:rPr lang="en-US" sz="1200" dirty="0"/>
            </a:br>
            <a:r>
              <a:rPr lang="en-US" sz="1200" dirty="0"/>
              <a:t>of recycling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D947B1DE-CE3A-4F36-9171-D8CA9A8603BC}"/>
              </a:ext>
            </a:extLst>
          </p:cNvPr>
          <p:cNvSpPr txBox="1">
            <a:spLocks/>
          </p:cNvSpPr>
          <p:nvPr/>
        </p:nvSpPr>
        <p:spPr>
          <a:xfrm>
            <a:off x="2046358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Transports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B487D7CE-D199-4811-A96F-4C264CCF3930}"/>
              </a:ext>
            </a:extLst>
          </p:cNvPr>
          <p:cNvSpPr txBox="1">
            <a:spLocks/>
          </p:cNvSpPr>
          <p:nvPr/>
        </p:nvSpPr>
        <p:spPr>
          <a:xfrm>
            <a:off x="3243954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Waste </a:t>
            </a:r>
            <a:br>
              <a:rPr lang="en-US" sz="1200" dirty="0"/>
            </a:br>
            <a:r>
              <a:rPr lang="en-US" sz="1200" dirty="0"/>
              <a:t>numbers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A6DCA4DE-B78C-42B3-8BEB-9C925DE577B2}"/>
              </a:ext>
            </a:extLst>
          </p:cNvPr>
          <p:cNvSpPr txBox="1">
            <a:spLocks/>
          </p:cNvSpPr>
          <p:nvPr/>
        </p:nvSpPr>
        <p:spPr>
          <a:xfrm>
            <a:off x="4441550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Staff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FF8AE007-B268-402B-853E-E94DAED14F5C}"/>
              </a:ext>
            </a:extLst>
          </p:cNvPr>
          <p:cNvSpPr txBox="1">
            <a:spLocks/>
          </p:cNvSpPr>
          <p:nvPr/>
        </p:nvSpPr>
        <p:spPr>
          <a:xfrm>
            <a:off x="6836744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Materials </a:t>
            </a:r>
            <a:br>
              <a:rPr lang="en-US" sz="1200" dirty="0"/>
            </a:br>
            <a:r>
              <a:rPr lang="en-US" sz="1200" dirty="0"/>
              <a:t>recycled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981FEEF-D2F6-43BD-99EA-DB02C73611F1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>
                <a:solidFill>
                  <a:schemeClr val="tx1"/>
                </a:solidFill>
              </a:rPr>
              <a:t>Business goals supporting waste management</a:t>
            </a:r>
          </a:p>
        </p:txBody>
      </p:sp>
      <p:sp>
        <p:nvSpPr>
          <p:cNvPr id="23" name="Platshållare för text 5">
            <a:extLst>
              <a:ext uri="{FF2B5EF4-FFF2-40B4-BE49-F238E27FC236}">
                <a16:creationId xmlns:a16="http://schemas.microsoft.com/office/drawing/2014/main" id="{80EF666F-AB5C-4900-9BC5-471EA7AB07AD}"/>
              </a:ext>
            </a:extLst>
          </p:cNvPr>
          <p:cNvSpPr txBox="1">
            <a:spLocks/>
          </p:cNvSpPr>
          <p:nvPr/>
        </p:nvSpPr>
        <p:spPr>
          <a:xfrm>
            <a:off x="5639146" y="3263899"/>
            <a:ext cx="1554196" cy="16764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Recyclability</a:t>
            </a:r>
          </a:p>
        </p:txBody>
      </p:sp>
    </p:spTree>
    <p:extLst>
      <p:ext uri="{BB962C8B-B14F-4D97-AF65-F5344CB8AC3E}">
        <p14:creationId xmlns:p14="http://schemas.microsoft.com/office/powerpoint/2010/main" val="34131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E330D05-D16F-488D-80B4-EFF0B4D2D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305" y="666930"/>
            <a:ext cx="3599695" cy="3599695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605507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DEGREE OF RECYCLING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582592"/>
            <a:ext cx="4995124" cy="1245121"/>
          </a:xfrm>
        </p:spPr>
        <p:txBody>
          <a:bodyPr/>
          <a:lstStyle/>
          <a:p>
            <a:pPr algn="l"/>
            <a:r>
              <a:rPr lang="en-US" dirty="0"/>
              <a:t>A goal directly linked to waste management is how much of the wastes that </a:t>
            </a:r>
            <a:br>
              <a:rPr lang="en-US" dirty="0"/>
            </a:br>
            <a:r>
              <a:rPr lang="en-US" dirty="0"/>
              <a:t>can be lifted in the waste hierarchy. These movements (including quantities </a:t>
            </a:r>
            <a:br>
              <a:rPr lang="en-US" dirty="0"/>
            </a:br>
            <a:r>
              <a:rPr lang="en-US" dirty="0"/>
              <a:t>of wastes lifted) can be measured and compared. This can also be easily </a:t>
            </a:r>
            <a:br>
              <a:rPr lang="en-US" dirty="0"/>
            </a:br>
            <a:r>
              <a:rPr lang="en-US" dirty="0"/>
              <a:t>used in your sustainability communication.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Degree of recycling of wastes.</a:t>
            </a:r>
          </a:p>
          <a:p>
            <a:pPr algn="l"/>
            <a:endParaRPr lang="en-US" dirty="0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694693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01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Business goals supporting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17196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7C99EC5-7AA2-42CD-AEBC-2EDBA57C9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17505" y="782744"/>
            <a:ext cx="3599695" cy="3599695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605507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TRANSPORTS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582592"/>
            <a:ext cx="4995124" cy="1245121"/>
          </a:xfrm>
        </p:spPr>
        <p:txBody>
          <a:bodyPr/>
          <a:lstStyle/>
          <a:p>
            <a:pPr algn="l"/>
            <a:r>
              <a:rPr lang="en-US" dirty="0"/>
              <a:t>The amount of transport and logistics required for waste management. </a:t>
            </a:r>
            <a:br>
              <a:rPr lang="en-US" dirty="0"/>
            </a:br>
            <a:r>
              <a:rPr lang="en-US" dirty="0"/>
              <a:t>How it is handled and packed will affect, for example, the number of </a:t>
            </a:r>
            <a:br>
              <a:rPr lang="en-US" dirty="0"/>
            </a:br>
            <a:r>
              <a:rPr lang="en-US" dirty="0"/>
              <a:t>waste transports.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Logistics for waste management, number of transports.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Transports, optimization of payloads.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694693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02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Business goals supporting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36006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8F80BE0-ECCF-481B-AE6B-0E85F845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505" y="790732"/>
            <a:ext cx="3599695" cy="3599695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605507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WASTE NUMBERS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582592"/>
            <a:ext cx="4995124" cy="1245121"/>
          </a:xfrm>
        </p:spPr>
        <p:txBody>
          <a:bodyPr/>
          <a:lstStyle/>
          <a:p>
            <a:pPr algn="l"/>
            <a:r>
              <a:rPr lang="en-US" dirty="0"/>
              <a:t>Goals how to reduce the total amount of waste produced. </a:t>
            </a:r>
            <a:br>
              <a:rPr lang="en-US" dirty="0"/>
            </a:br>
            <a:r>
              <a:rPr lang="en-US" dirty="0"/>
              <a:t>Some materials have a waste value, while other waste must be </a:t>
            </a:r>
            <a:br>
              <a:rPr lang="en-US" dirty="0"/>
            </a:br>
            <a:r>
              <a:rPr lang="en-US" dirty="0"/>
              <a:t>treated as a cost. Both can be important when setting goals.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Amount of waste/product.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Costs for and revenue from waste.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The total amount of waste produced.</a:t>
            </a:r>
          </a:p>
          <a:p>
            <a:pPr algn="l"/>
            <a:endParaRPr lang="en-US" dirty="0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694693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03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Business goals supporting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16426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605507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STAFF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582592"/>
            <a:ext cx="4995124" cy="1245121"/>
          </a:xfrm>
        </p:spPr>
        <p:txBody>
          <a:bodyPr/>
          <a:lstStyle/>
          <a:p>
            <a:pPr algn="l"/>
            <a:r>
              <a:rPr lang="en-US" dirty="0"/>
              <a:t>Important for correct sorting at the source and for managing the risks </a:t>
            </a:r>
            <a:br>
              <a:rPr lang="en-US" dirty="0"/>
            </a:br>
            <a:r>
              <a:rPr lang="en-US" dirty="0"/>
              <a:t>that may occur. There is also an opportunity to set clear goals </a:t>
            </a:r>
            <a:br>
              <a:rPr lang="en-US" dirty="0"/>
            </a:br>
            <a:r>
              <a:rPr lang="en-US" dirty="0"/>
              <a:t>regarding the degree and transfer of skills.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Number of trained employees.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Number of completed courses/employees.</a:t>
            </a:r>
          </a:p>
          <a:p>
            <a:pPr algn="l"/>
            <a:endParaRPr lang="en-US" dirty="0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694693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04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Business goals supporting waste management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A4F070-B903-4312-AD32-F92A5DFA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05" y="600364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FE409B2-609C-4D57-A69B-CB9F76E44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05" y="569819"/>
            <a:ext cx="3599695" cy="3599695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605507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RECYCLABILITY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582592"/>
            <a:ext cx="4995124" cy="1245121"/>
          </a:xfrm>
        </p:spPr>
        <p:txBody>
          <a:bodyPr/>
          <a:lstStyle/>
          <a:p>
            <a:pPr algn="l"/>
            <a:r>
              <a:rPr lang="en-US" dirty="0"/>
              <a:t>Describes the percentage of the product that can be recycled. </a:t>
            </a:r>
            <a:br>
              <a:rPr lang="en-US" dirty="0"/>
            </a:br>
            <a:r>
              <a:rPr lang="en-US" dirty="0"/>
              <a:t>This is a goal where good results can be used in a rewarding </a:t>
            </a:r>
            <a:br>
              <a:rPr lang="en-US" dirty="0"/>
            </a:br>
            <a:r>
              <a:rPr lang="en-US" dirty="0"/>
              <a:t>way in your external communication.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Recyclability of product, by percentage.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694693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05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Business goals supporting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34762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6BDEBB-F365-435E-9618-64FAC4CF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505" y="569819"/>
            <a:ext cx="3599695" cy="3599695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605507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RECYCLED MATERIALS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582592"/>
            <a:ext cx="4995124" cy="1245121"/>
          </a:xfrm>
        </p:spPr>
        <p:txBody>
          <a:bodyPr/>
          <a:lstStyle/>
          <a:p>
            <a:pPr algn="l"/>
            <a:r>
              <a:rPr lang="en-US" dirty="0"/>
              <a:t>These goals describe the proportion of recycled materials used.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Percentage of recycled material used, for packaging and </a:t>
            </a:r>
            <a:br>
              <a:rPr lang="en-US" dirty="0"/>
            </a:br>
            <a:r>
              <a:rPr lang="en-US" dirty="0"/>
              <a:t>product respectively.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Percentage of recycled material used in production.</a:t>
            </a:r>
          </a:p>
          <a:p>
            <a:pPr algn="l"/>
            <a:endParaRPr lang="en-US" dirty="0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694693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06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/>
              <a:t>Business goals supporting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25450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cover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6525" indent="-136525" algn="l">
          <a:buFont typeface="Arial" panose="020B0604020202020204" pitchFamily="34" charset="0"/>
          <a:buChar char="•"/>
          <a:defRPr sz="12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CED55E61-F0E8-4872-8AE1-842E25D7FEDE}"/>
    </a:ext>
  </a:extLst>
</a:theme>
</file>

<file path=ppt/theme/theme2.xml><?xml version="1.0" encoding="utf-8"?>
<a:theme xmlns:a="http://schemas.openxmlformats.org/drawingml/2006/main" name="Content (Basic)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spcAft>
            <a:spcPts val="600"/>
          </a:spcAft>
          <a:defRPr sz="1200" spc="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3984D978-5976-4D6D-B450-5255BE5FA1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9C42A603CF843A6143090CA185929" ma:contentTypeVersion="10" ma:contentTypeDescription="Create a new document." ma:contentTypeScope="" ma:versionID="2e4e77c3bc1f2a9334f3c49d3ee02445">
  <xsd:schema xmlns:xsd="http://www.w3.org/2001/XMLSchema" xmlns:xs="http://www.w3.org/2001/XMLSchema" xmlns:p="http://schemas.microsoft.com/office/2006/metadata/properties" xmlns:ns2="11597760-1354-44f7-b230-7896e7db2106" xmlns:ns3="cfb2920a-5c17-4e3a-9ce5-a1b67d4859b4" targetNamespace="http://schemas.microsoft.com/office/2006/metadata/properties" ma:root="true" ma:fieldsID="4333d2fe290d8f3efed67376459e4515" ns2:_="" ns3:_="">
    <xsd:import namespace="11597760-1354-44f7-b230-7896e7db2106"/>
    <xsd:import namespace="cfb2920a-5c17-4e3a-9ce5-a1b67d48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97760-1354-44f7-b230-7896e7db2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2920a-5c17-4e3a-9ce5-a1b67d48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220723-BE83-469D-A8F4-F0087F4DA4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52FCBD-45D0-46C7-AF80-38386E4F0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97760-1354-44f7-b230-7896e7db2106"/>
    <ds:schemaRef ds:uri="cfb2920a-5c17-4e3a-9ce5-a1b67d48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B11C71-186C-4ADE-ADF7-8C257E296D39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cfb2920a-5c17-4e3a-9ce5-a1b67d4859b4"/>
    <ds:schemaRef ds:uri="http://schemas.openxmlformats.org/package/2006/metadata/core-properties"/>
    <ds:schemaRef ds:uri="11597760-1354-44f7-b230-7896e7db2106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ppt_template_Blank_16-9</Template>
  <TotalTime>0</TotalTime>
  <Words>182</Words>
  <Application>Microsoft Office PowerPoint</Application>
  <PresentationFormat>Bildspel på skärmen (16:9)</PresentationFormat>
  <Paragraphs>58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Presentation cover</vt:lpstr>
      <vt:lpstr>Content (Basic)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2019-03-06T12:24:30Z</cp:lastPrinted>
  <dcterms:created xsi:type="dcterms:W3CDTF">2020-04-16T07:00:08Z</dcterms:created>
  <dcterms:modified xsi:type="dcterms:W3CDTF">2020-06-04T08:11:38Z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0x0101003B09C42A603CF843A6143090CA185929</vt:lpwstr>
  </property>
</Properties>
</file>