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  <p:sldMasterId id="2147483886" r:id="rId6"/>
  </p:sldMasterIdLst>
  <p:notesMasterIdLst>
    <p:notesMasterId r:id="rId17"/>
  </p:notesMasterIdLst>
  <p:handoutMasterIdLst>
    <p:handoutMasterId r:id="rId18"/>
  </p:handoutMasterIdLst>
  <p:sldIdLst>
    <p:sldId id="392" r:id="rId7"/>
    <p:sldId id="393" r:id="rId8"/>
    <p:sldId id="331" r:id="rId9"/>
    <p:sldId id="401" r:id="rId10"/>
    <p:sldId id="400" r:id="rId11"/>
    <p:sldId id="412" r:id="rId12"/>
    <p:sldId id="414" r:id="rId13"/>
    <p:sldId id="416" r:id="rId14"/>
    <p:sldId id="410" r:id="rId15"/>
    <p:sldId id="391" r:id="rId16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1159" autoAdjust="0"/>
  </p:normalViewPr>
  <p:slideViewPr>
    <p:cSldViewPr snapToGrid="0">
      <p:cViewPr varScale="1">
        <p:scale>
          <a:sx n="117" d="100"/>
          <a:sy n="117" d="100"/>
        </p:scale>
        <p:origin x="1392" y="102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39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2020-11-24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2020-11-24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8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There are several gains and benefits coming from recycling to a higher degree – all showing the importance to businesses in specific and for society as a whole in general.</a:t>
            </a: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43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401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9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06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2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4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365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There are several gains and benefits coming from recycling to a higher degree. These benefits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saving material, time, energy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having a less negative climate impact.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2B20C7-614D-C74A-8DFF-1589564936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E0FEAA-650B-4B41-8C1B-8243AE73C5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1282" y="720000"/>
            <a:ext cx="3430576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5D31981-3529-A34B-92AD-7A6EEF579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6099CD-8EB2-FF46-AF7D-26E92905D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1282" y="1458000"/>
            <a:ext cx="3430576" cy="2700000"/>
          </a:xfrm>
        </p:spPr>
        <p:txBody>
          <a:bodyPr lIns="0" tIns="0" rIns="0" bIns="0">
            <a:noAutofit/>
          </a:bodyPr>
          <a:lstStyle>
            <a:lvl1pPr marL="100800" indent="-1008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77614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Centrer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0AB0084-A9A1-5C4F-A88B-300A7D1979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FCCE1E9-CD44-424F-AD31-7418187ED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333092"/>
            <a:ext cx="7175503" cy="1046851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regular 24</a:t>
            </a:r>
          </a:p>
        </p:txBody>
      </p:sp>
    </p:spTree>
    <p:extLst>
      <p:ext uri="{BB962C8B-B14F-4D97-AF65-F5344CB8AC3E}">
        <p14:creationId xmlns:p14="http://schemas.microsoft.com/office/powerpoint/2010/main" val="40987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4141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7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6" y="720000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6CFFE-EAA4-4647-9292-D9012E02DC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536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0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lacehol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766F2F-C0EE-6845-8002-ED7087A2FB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1200" y="241200"/>
            <a:ext cx="8676000" cy="4212000"/>
          </a:xfrm>
        </p:spPr>
        <p:txBody>
          <a:bodyPr tIns="251999">
            <a:normAutofit/>
          </a:bodyPr>
          <a:lstStyle>
            <a:lvl1pPr marL="0" indent="0" algn="ctr">
              <a:spcBef>
                <a:spcPts val="288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CONTENT 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B24713B-A6E9-A74B-AB0D-9DA94147E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9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44129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22FB749-9A5E-BD45-97B9-E0300C229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F8689-44E1-A24A-A40F-68A17396B1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541" y="1193745"/>
            <a:ext cx="4994514" cy="2270235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1" cap="none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Statement copy Arial Italic 16</a:t>
            </a:r>
          </a:p>
        </p:txBody>
      </p:sp>
    </p:spTree>
    <p:extLst>
      <p:ext uri="{BB962C8B-B14F-4D97-AF65-F5344CB8AC3E}">
        <p14:creationId xmlns:p14="http://schemas.microsoft.com/office/powerpoint/2010/main" val="187179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en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A5120B-FB84-4C8F-A8AF-704708C0C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71F6BF-6DDD-46FB-AC1A-29F540544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351215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y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0B3B44-0872-43A1-BC33-E4EAEB980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E3AA63-776B-411B-8D18-F24759DC1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24218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blu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1640C3-5891-4376-9329-CFBD5DD5D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EF373D-010B-46EF-8555-EFFB1C11F8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17841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9A9744-6001-4E53-B163-88D098700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CE0946-59DA-4E10-8015-A9C52592F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86412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97FE75-9897-2A42-BCBC-8CBF8E4FAA05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6D97EE4-B9C0-7949-B857-B3E8470530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2F5FA3-BCD5-4262-AA67-BF48E3307F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86974E-780B-4210-BB6F-4E1E818080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66494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EF3523-9F3C-A945-8A14-45E89D63D0DF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D0E21DAE-3553-2C49-ABC4-99AB06034B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A26E4A-51A4-4FA8-BCE8-C98EE38D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A1B853-D5E0-4E44-A5F1-9F4A4DB3A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303320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70ECB3-1F82-2B4E-9512-73C387990C74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B153D1DC-7576-254F-8F52-F8F47E57A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A434EC-7B80-4545-9443-2EBABABC62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9FCA45-6E56-4312-A416-C5945EAAD7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19971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eig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8E49B7-A519-5547-92BF-1EE896A0651C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45CD5E32-DE88-4E4C-9B5F-C8535C15D28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2AC83E-3869-4E4E-A474-A58C19CDA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D06EAF-BCFF-4441-A2E0-91D203056B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10885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CEC404-9134-4086-9CA3-5217E3015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CD692A-24FE-4100-8EE7-29FD2158F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56499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95563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0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147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41156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541" y="720000"/>
            <a:ext cx="783232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5pPr>
          </a:lstStyle>
          <a:p>
            <a:r>
              <a:rPr lang="sv-SE" dirty="0"/>
              <a:t>HEADLINE ARIAL BOLD 16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85968A-487E-8641-B282-0D5643E9B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16E34A-9C7D-E44A-82A8-A832722AFB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538" y="1458000"/>
            <a:ext cx="7832319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7960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595C65-0272-4931-B670-AB1F0F61DF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1D13198-6FE2-416D-87CC-ACFD6C0C24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82" r:id="rId3"/>
    <p:sldLayoutId id="2147483883" r:id="rId4"/>
    <p:sldLayoutId id="2147483894" r:id="rId5"/>
    <p:sldLayoutId id="2147483895" r:id="rId6"/>
    <p:sldLayoutId id="2147483896" r:id="rId7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BFD6BDC-1912-484D-B667-7501C635E0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F071108C-2568-492F-8570-8A3BC9647B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37" r:id="rId2"/>
    <p:sldLayoutId id="2147483838" r:id="rId3"/>
    <p:sldLayoutId id="2147483836" r:id="rId4"/>
    <p:sldLayoutId id="2147483861" r:id="rId5"/>
    <p:sldLayoutId id="2147483892" r:id="rId6"/>
    <p:sldLayoutId id="2147483866" r:id="rId7"/>
    <p:sldLayoutId id="2147483897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C49238F-E329-4AA2-9D6D-1E1B63B62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39E2F7A-9CAB-44DB-9D93-B22BCF1A137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87" r:id="rId3"/>
    <p:sldLayoutId id="2147483888" r:id="rId4"/>
    <p:sldLayoutId id="2147483855" r:id="rId5"/>
    <p:sldLayoutId id="2147483889" r:id="rId6"/>
    <p:sldLayoutId id="2147483890" r:id="rId7"/>
    <p:sldLayoutId id="2147483891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4" descr="En bild som visar paraply, bord, sitter, regn&#10;&#10;Automatiskt genererad beskrivning">
            <a:extLst>
              <a:ext uri="{FF2B5EF4-FFF2-40B4-BE49-F238E27FC236}">
                <a16:creationId xmlns:a16="http://schemas.microsoft.com/office/drawing/2014/main" id="{2FAC7CD8-9177-4AA5-9C11-E659728EC6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545" b="3545"/>
          <a:stretch>
            <a:fillRect/>
          </a:stretch>
        </p:blipFill>
        <p:spPr>
          <a:xfrm>
            <a:off x="241300" y="241300"/>
            <a:ext cx="8675688" cy="4211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DE3952-6FAA-42C2-AA2F-6F40F18DAC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864182"/>
            <a:ext cx="7175503" cy="1046851"/>
          </a:xfrm>
        </p:spPr>
        <p:txBody>
          <a:bodyPr/>
          <a:lstStyle/>
          <a:p>
            <a:pPr algn="l"/>
            <a:r>
              <a:rPr lang="da-DK" dirty="0"/>
              <a:t>Derfor er en højere genanvendelsesgrad </a:t>
            </a:r>
            <a:br>
              <a:rPr lang="da-DK" dirty="0"/>
            </a:br>
            <a:r>
              <a:rPr lang="da-DK" dirty="0"/>
              <a:t>så vigtig</a:t>
            </a:r>
          </a:p>
        </p:txBody>
      </p:sp>
    </p:spTree>
    <p:extLst>
      <p:ext uri="{BB962C8B-B14F-4D97-AF65-F5344CB8AC3E}">
        <p14:creationId xmlns:p14="http://schemas.microsoft.com/office/powerpoint/2010/main" val="59783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5EC578-01E4-4D67-AE5A-CDA122B566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 err="1">
              <a:latin typeface="+mn-lt"/>
            </a:endParaRPr>
          </a:p>
        </p:txBody>
      </p:sp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43B38B-74C2-4E52-B251-767D8BD7A99E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A2C0091-9A29-4DA7-BDD5-09B2530C65D2}"/>
              </a:ext>
            </a:extLst>
          </p:cNvPr>
          <p:cNvSpPr/>
          <p:nvPr/>
        </p:nvSpPr>
        <p:spPr>
          <a:xfrm>
            <a:off x="1814842" y="1508492"/>
            <a:ext cx="62242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cap="all" spc="150" dirty="0">
                <a:solidFill>
                  <a:schemeClr val="tx2"/>
                </a:solidFill>
              </a:rPr>
              <a:t>Vi er nødt til at genanvende så meget som muligt og i så høj grad som muligt. 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  <a:p>
            <a:r>
              <a:rPr lang="da-DK" sz="1400" dirty="0">
                <a:solidFill>
                  <a:schemeClr val="tx2"/>
                </a:solidFill>
              </a:rPr>
              <a:t>Det er en fordel for alle, da bedre genanvendelse er grundlaget for bæredygtighed generelt og specifikt i jeres virksomhed. </a:t>
            </a:r>
          </a:p>
          <a:p>
            <a:endParaRPr lang="da-DK" sz="1400" dirty="0">
              <a:solidFill>
                <a:schemeClr val="tx2"/>
              </a:solidFill>
            </a:endParaRPr>
          </a:p>
          <a:p>
            <a:r>
              <a:rPr lang="da-DK" sz="1400" dirty="0">
                <a:solidFill>
                  <a:schemeClr val="tx2"/>
                </a:solidFill>
              </a:rPr>
              <a:t>Bedre genanvendelse sparer tid, materialer, energi og penge. </a:t>
            </a:r>
          </a:p>
        </p:txBody>
      </p:sp>
    </p:spTree>
    <p:extLst>
      <p:ext uri="{BB962C8B-B14F-4D97-AF65-F5344CB8AC3E}">
        <p14:creationId xmlns:p14="http://schemas.microsoft.com/office/powerpoint/2010/main" val="402402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570799"/>
            <a:ext cx="7174800" cy="558565"/>
          </a:xfrm>
        </p:spPr>
        <p:txBody>
          <a:bodyPr/>
          <a:lstStyle/>
          <a:p>
            <a:r>
              <a:rPr lang="da-DK" sz="1600" b="1" dirty="0">
                <a:solidFill>
                  <a:schemeClr val="tx2"/>
                </a:solidFill>
              </a:rPr>
              <a:t>Begrundelser for en højere genanvendelsesrate</a:t>
            </a:r>
            <a:endParaRPr lang="sv-SE" sz="1600" b="1" dirty="0">
              <a:solidFill>
                <a:schemeClr val="tx2"/>
              </a:solidFill>
            </a:endParaRP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F5D783CD-08AB-4426-8385-D622C0FE0180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CBF34C00-1DF8-447C-937E-8EBB559A50F0}"/>
              </a:ext>
            </a:extLst>
          </p:cNvPr>
          <p:cNvSpPr txBox="1">
            <a:spLocks/>
          </p:cNvSpPr>
          <p:nvPr/>
        </p:nvSpPr>
        <p:spPr>
          <a:xfrm>
            <a:off x="3500806" y="2464255"/>
            <a:ext cx="1941427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Forhindre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materialespild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108230E2-CE2A-4D80-BFA4-EB7F8268490A}"/>
              </a:ext>
            </a:extLst>
          </p:cNvPr>
          <p:cNvSpPr txBox="1">
            <a:spLocks/>
          </p:cNvSpPr>
          <p:nvPr/>
        </p:nvSpPr>
        <p:spPr>
          <a:xfrm>
            <a:off x="2723680" y="3810000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Forbedrede</a:t>
            </a:r>
            <a:r>
              <a:rPr lang="en-US" sz="900" cap="all" spc="200" dirty="0">
                <a:solidFill>
                  <a:schemeClr val="tx2"/>
                </a:solidFill>
              </a:rPr>
              <a:t> processer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699A1EF4-4919-4452-AB41-2A855406F9D4}"/>
              </a:ext>
            </a:extLst>
          </p:cNvPr>
          <p:cNvSpPr txBox="1">
            <a:spLocks/>
          </p:cNvSpPr>
          <p:nvPr/>
        </p:nvSpPr>
        <p:spPr>
          <a:xfrm>
            <a:off x="5643229" y="2464255"/>
            <a:ext cx="1527877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Bæredygtighedsværdier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D4FE4C4B-40EB-4FB6-8F8E-90D59C7AC89C}"/>
              </a:ext>
            </a:extLst>
          </p:cNvPr>
          <p:cNvSpPr txBox="1">
            <a:spLocks/>
          </p:cNvSpPr>
          <p:nvPr/>
        </p:nvSpPr>
        <p:spPr>
          <a:xfrm>
            <a:off x="1748460" y="2464255"/>
            <a:ext cx="1632011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Materialekvalitet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sp>
        <p:nvSpPr>
          <p:cNvPr id="37" name="Platshållare för text 4">
            <a:extLst>
              <a:ext uri="{FF2B5EF4-FFF2-40B4-BE49-F238E27FC236}">
                <a16:creationId xmlns:a16="http://schemas.microsoft.com/office/drawing/2014/main" id="{A033023C-FFFC-4D18-A40D-22FCE32B0069}"/>
              </a:ext>
            </a:extLst>
          </p:cNvPr>
          <p:cNvSpPr txBox="1">
            <a:spLocks/>
          </p:cNvSpPr>
          <p:nvPr/>
        </p:nvSpPr>
        <p:spPr>
          <a:xfrm>
            <a:off x="4674312" y="3810000"/>
            <a:ext cx="1527878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 err="1">
                <a:solidFill>
                  <a:schemeClr val="tx2"/>
                </a:solidFill>
              </a:rPr>
              <a:t>Mindre</a:t>
            </a:r>
            <a:r>
              <a:rPr lang="en-US" sz="900" cap="all" spc="200" dirty="0">
                <a:solidFill>
                  <a:schemeClr val="tx2"/>
                </a:solidFill>
              </a:rPr>
              <a:t> </a:t>
            </a:r>
            <a:r>
              <a:rPr lang="en-US" sz="900" cap="all" spc="200" dirty="0" err="1">
                <a:solidFill>
                  <a:schemeClr val="tx2"/>
                </a:solidFill>
              </a:rPr>
              <a:t>miljøpåvirkning</a:t>
            </a:r>
            <a:endParaRPr lang="en-US" sz="900" cap="all" spc="200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80EAD-891F-489E-AC1C-92686C52A4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43" y="1643650"/>
            <a:ext cx="688534" cy="6885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6E9C34D-A6F5-4979-9322-D7D17CDF6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2" y="1643650"/>
            <a:ext cx="688534" cy="6885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225533-8660-43F1-A199-134AD289CF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01" y="1643650"/>
            <a:ext cx="688534" cy="68853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553E90-026A-4A5B-9102-1589C39CF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355" y="3003073"/>
            <a:ext cx="688534" cy="68853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E1D1013-E503-4353-940C-62D82D1F14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984" y="3003073"/>
            <a:ext cx="688534" cy="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529216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Bedre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materialekvalitet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84EC84-8A4D-4D43-995F-9D2B8D462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215369"/>
            <a:ext cx="3430575" cy="557272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Bedre genanvendelse giver bedre materialer, og det skaber mere værdi.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Forbedrede processer og metoder giver bedre kvalitet af de genanvendte materialer. Det skaber et voksende marked for genanvendte materialer.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Med forbedret materialekvalitet vil priserne sandsynligvis stige. </a:t>
            </a:r>
            <a:endParaRPr lang="sv-SE" sz="1100" b="0" cap="none" spc="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9765CB41-597A-4CE4-8EF9-39B94F9A613F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  <p:pic>
        <p:nvPicPr>
          <p:cNvPr id="12" name="Platshållare för diagram 9">
            <a:extLst>
              <a:ext uri="{FF2B5EF4-FFF2-40B4-BE49-F238E27FC236}">
                <a16:creationId xmlns:a16="http://schemas.microsoft.com/office/drawing/2014/main" id="{8EA08737-F3B4-4C7B-9361-7E4FD8837588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7175"/>
            <a:ext cx="4352925" cy="41052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7D7A94-605E-491B-92A3-D323853624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95926"/>
            <a:ext cx="472878" cy="4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6E5D2C-339D-4D62-936E-DDEF0574E8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57175"/>
            <a:ext cx="4352924" cy="4105275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C81F3BE-AE7A-437F-A142-7332998739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434221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Forhindre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br>
              <a:rPr lang="en-US" sz="1600" b="1" cap="all" dirty="0">
                <a:solidFill>
                  <a:schemeClr val="tx2"/>
                </a:solidFill>
              </a:rPr>
            </a:br>
            <a:r>
              <a:rPr lang="en-US" sz="1600" b="1" cap="all" dirty="0" err="1">
                <a:solidFill>
                  <a:schemeClr val="tx2"/>
                </a:solidFill>
              </a:rPr>
              <a:t>materialespild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C6570D0A-6CD9-4890-921E-D6446499C9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246410"/>
            <a:ext cx="3430575" cy="962024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Når I forbedrer genanvendelsesgraden, flyttes materialerne automatisk opad i affaldshierarkiet. (billede af affaldstrappen)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Fokus på tidlig materialesortering. Affaldsseparering sikrer, at de forskellige metaller kan udnyttes mere effektivt.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Når stål sorteres korrekt, kan materialet opnå over dobbelt så høj pris som dårligt sorteret stål. Det forhindrer også, at materialet nedklassificeres.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97741DC-B755-4F3D-8056-D3A89142415D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6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4B44B8-B6D4-4332-ACE3-EF18121E86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95686"/>
            <a:ext cx="4352400" cy="4257514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EAE36304-7A5E-42B5-8DBD-9560AD9A5E33}"/>
              </a:ext>
            </a:extLst>
          </p:cNvPr>
          <p:cNvSpPr txBox="1">
            <a:spLocks/>
          </p:cNvSpPr>
          <p:nvPr/>
        </p:nvSpPr>
        <p:spPr>
          <a:xfrm>
            <a:off x="648488" y="1230649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Bæredygtighedsværdier</a:t>
            </a:r>
            <a:endParaRPr lang="en-US" sz="1600" b="1" cap="all" dirty="0">
              <a:solidFill>
                <a:schemeClr val="tx2"/>
              </a:solidFill>
            </a:endParaRP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CA74178-3B06-40AF-998B-FC51A4AAEA82}"/>
              </a:ext>
            </a:extLst>
          </p:cNvPr>
          <p:cNvSpPr txBox="1">
            <a:spLocks/>
          </p:cNvSpPr>
          <p:nvPr/>
        </p:nvSpPr>
        <p:spPr>
          <a:xfrm>
            <a:off x="619156" y="3265275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En høj genanvendelsesgrad reducerer behovet for nye råvarer, fx malm.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Det kan man opnå ved at forbedre alle led i produktionskæden, lige fra design til affaldshåndtering.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En væsentlig del er design til genanvendelse. Intet produkt bør designes til at blive kasseret, når det er udtjent.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Maksimering af materialehåndteringen holder materialespild i produktionen på et minimum.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Understøt og uddan medarbejderne, de er vigtige for at kunne opnå effektiv affaldssortering.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B6AB66-D6F3-437A-B86A-135495C32D10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BD5FC3-5E59-499F-B62C-D264A6CB4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2550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6855"/>
            <a:ext cx="4352925" cy="4126469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CB17B57-5B38-4CCB-A104-242E2F13E82E}"/>
              </a:ext>
            </a:extLst>
          </p:cNvPr>
          <p:cNvSpPr txBox="1">
            <a:spLocks/>
          </p:cNvSpPr>
          <p:nvPr/>
        </p:nvSpPr>
        <p:spPr>
          <a:xfrm>
            <a:off x="648488" y="1794674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Forbedrede</a:t>
            </a:r>
            <a:r>
              <a:rPr lang="en-US" sz="1600" b="1" cap="all" dirty="0">
                <a:solidFill>
                  <a:schemeClr val="tx2"/>
                </a:solidFill>
              </a:rPr>
              <a:t>/</a:t>
            </a:r>
            <a:r>
              <a:rPr lang="en-US" sz="1600" b="1" cap="all" dirty="0" err="1">
                <a:solidFill>
                  <a:schemeClr val="tx2"/>
                </a:solidFill>
              </a:rPr>
              <a:t>nye</a:t>
            </a:r>
            <a:r>
              <a:rPr lang="en-US" sz="1600" b="1" cap="all" dirty="0">
                <a:solidFill>
                  <a:schemeClr val="tx2"/>
                </a:solidFill>
              </a:rPr>
              <a:t> processer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14124A-12F9-4A41-9430-1B61D71EFA0B}"/>
              </a:ext>
            </a:extLst>
          </p:cNvPr>
          <p:cNvSpPr txBox="1">
            <a:spLocks/>
          </p:cNvSpPr>
          <p:nvPr/>
        </p:nvSpPr>
        <p:spPr>
          <a:xfrm>
            <a:off x="619156" y="2732486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Stena Recycling kan hjælpe med at skræddersy genbrugs- og genanvendelsesprocesser efter jeres behov.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Med vores forskellige industrielle partnerskaber sikrer vi, at jeres materiale kan bruges i nye produkter, uanset hvad materialet oprindeligt blev brugt til. 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26418A8-7633-4554-8349-85D49EC6202B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A394E2-8C83-42FD-A4D0-65D04C8F30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9" y="282550"/>
            <a:ext cx="472878" cy="472878"/>
          </a:xfrm>
          <a:prstGeom prst="rect">
            <a:avLst/>
          </a:prstGeom>
        </p:spPr>
      </p:pic>
      <p:sp>
        <p:nvSpPr>
          <p:cNvPr id="2" name="Platshållare för diagram 1">
            <a:extLst>
              <a:ext uri="{FF2B5EF4-FFF2-40B4-BE49-F238E27FC236}">
                <a16:creationId xmlns:a16="http://schemas.microsoft.com/office/drawing/2014/main" id="{A141F6F9-74F3-491C-B36C-09C223EA5BC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/>
      </p:sp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1200"/>
            <a:ext cx="4352925" cy="4211999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19812CE-1A2A-4737-9C75-4A3147B1FCC7}"/>
              </a:ext>
            </a:extLst>
          </p:cNvPr>
          <p:cNvSpPr txBox="1">
            <a:spLocks/>
          </p:cNvSpPr>
          <p:nvPr/>
        </p:nvSpPr>
        <p:spPr>
          <a:xfrm>
            <a:off x="648488" y="1223072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 err="1">
                <a:solidFill>
                  <a:schemeClr val="tx2"/>
                </a:solidFill>
              </a:rPr>
              <a:t>Højere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genanvendelsesgrad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sikrer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en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mindre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negativ</a:t>
            </a:r>
            <a:r>
              <a:rPr lang="en-US" sz="1600" b="1" cap="all" dirty="0">
                <a:solidFill>
                  <a:schemeClr val="tx2"/>
                </a:solidFill>
              </a:rPr>
              <a:t> </a:t>
            </a:r>
            <a:r>
              <a:rPr lang="en-US" sz="1600" b="1" cap="all" dirty="0" err="1">
                <a:solidFill>
                  <a:schemeClr val="tx2"/>
                </a:solidFill>
              </a:rPr>
              <a:t>klimapåvirkning</a:t>
            </a:r>
            <a:r>
              <a:rPr lang="en-US" sz="1600" b="1" cap="all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FBBD131-2C90-4DE5-8875-1B1D87097D3B}"/>
              </a:ext>
            </a:extLst>
          </p:cNvPr>
          <p:cNvSpPr txBox="1">
            <a:spLocks/>
          </p:cNvSpPr>
          <p:nvPr/>
        </p:nvSpPr>
        <p:spPr>
          <a:xfrm>
            <a:off x="619156" y="3079327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Omfattende arbejde med materialegenanvendelse kan sænke energiforbruget til produktion af nye ressourcer.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cap="none" spc="50" dirty="0">
                <a:latin typeface="+mn-lt"/>
              </a:rPr>
              <a:t>Et lavere energiforbrug betyder et reduceret CO2-udslip. Det er en fordel for jeres virksomhed at arbejde med bæredygtighed som en væsentlig del af virksomheden. 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6878C7E-C534-450D-986F-8723E155FB4A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19505846-0B3B-4893-91A5-E28426A8D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587" y="1435242"/>
            <a:ext cx="5781674" cy="885683"/>
          </a:xfrm>
        </p:spPr>
        <p:txBody>
          <a:bodyPr/>
          <a:lstStyle/>
          <a:p>
            <a:pPr algn="l"/>
            <a:r>
              <a:rPr lang="sv-SE" sz="2000" dirty="0">
                <a:solidFill>
                  <a:schemeClr val="tx2"/>
                </a:solidFill>
              </a:rPr>
              <a:t>Har I styr på </a:t>
            </a:r>
            <a:r>
              <a:rPr lang="sv-SE" sz="2000" dirty="0" err="1">
                <a:solidFill>
                  <a:schemeClr val="tx2"/>
                </a:solidFill>
              </a:rPr>
              <a:t>jeres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sv-SE" sz="2000" dirty="0" err="1">
                <a:solidFill>
                  <a:schemeClr val="tx2"/>
                </a:solidFill>
              </a:rPr>
              <a:t>genanvendelsesgrader</a:t>
            </a:r>
            <a:r>
              <a:rPr lang="sv-SE" sz="20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7D102573-CA0C-4DBB-A626-34FE1796BBA4}"/>
              </a:ext>
            </a:extLst>
          </p:cNvPr>
          <p:cNvSpPr txBox="1">
            <a:spLocks/>
          </p:cNvSpPr>
          <p:nvPr/>
        </p:nvSpPr>
        <p:spPr>
          <a:xfrm>
            <a:off x="2115862" y="2571750"/>
            <a:ext cx="5100752" cy="1238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3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>
                <a:solidFill>
                  <a:schemeClr val="tx2"/>
                </a:solidFill>
              </a:rPr>
              <a:t>Ved at sikre at virksomheden drager fordel af en højere genanvendelsesgrad, bidrager I også til et mere bæredygtigt samfund. 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4861B1B-1BE1-40B6-9B80-965CEFE7B44B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>
                <a:solidFill>
                  <a:schemeClr val="tx2"/>
                </a:solidFill>
              </a:rPr>
              <a:t>Højere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genanvendelsesgrad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737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Extra content (Pro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6576B784-93E0-42B9-9349-AEE6FDC028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B11C71-186C-4ADE-ADF7-8C257E296D3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fb2920a-5c17-4e3a-9ce5-a1b67d4859b4"/>
    <ds:schemaRef ds:uri="http://purl.org/dc/terms/"/>
    <ds:schemaRef ds:uri="11597760-1354-44f7-b230-7896e7db210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462</Words>
  <Application>Microsoft Office PowerPoint</Application>
  <PresentationFormat>Bildspel på skärmen (16:9)</PresentationFormat>
  <Paragraphs>55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Presentation cover</vt:lpstr>
      <vt:lpstr>Content (Basic)</vt:lpstr>
      <vt:lpstr>Extra content (Pro)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2020-03-06T10:09:49Z</dcterms:created>
  <dcterms:modified xsi:type="dcterms:W3CDTF">2020-11-24T14:34:54Z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